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9" r:id="rId1"/>
    <p:sldMasterId id="2147483748" r:id="rId2"/>
    <p:sldMasterId id="2147483931" r:id="rId3"/>
    <p:sldMasterId id="2147483660" r:id="rId4"/>
    <p:sldMasterId id="2147483698" r:id="rId5"/>
    <p:sldMasterId id="2147483648" r:id="rId6"/>
  </p:sldMasterIdLst>
  <p:notesMasterIdLst>
    <p:notesMasterId r:id="rId23"/>
  </p:notesMasterIdLst>
  <p:sldIdLst>
    <p:sldId id="2026819441" r:id="rId7"/>
    <p:sldId id="2026819442" r:id="rId8"/>
    <p:sldId id="2026819452" r:id="rId9"/>
    <p:sldId id="2026819451" r:id="rId10"/>
    <p:sldId id="2026819450" r:id="rId11"/>
    <p:sldId id="2026819449" r:id="rId12"/>
    <p:sldId id="2026819456" r:id="rId13"/>
    <p:sldId id="2026819434" r:id="rId14"/>
    <p:sldId id="2026819435" r:id="rId15"/>
    <p:sldId id="2026819437" r:id="rId16"/>
    <p:sldId id="2026819436" r:id="rId17"/>
    <p:sldId id="2026819438" r:id="rId18"/>
    <p:sldId id="2026819439" r:id="rId19"/>
    <p:sldId id="2026819453" r:id="rId20"/>
    <p:sldId id="2026819455" r:id="rId21"/>
    <p:sldId id="202681945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8E662A-4080-1173-BC84-5A576E94D1AA}" v="3" dt="2022-10-11T04:13:18.755"/>
    <p1510:client id="{C21EF69B-8B53-62B5-6C4B-904FC865300C}" v="1" dt="2022-10-03T10:37:48.225"/>
    <p1510:client id="{D0AD31B7-F1B5-9B4D-B8CB-A0AB65F9F7AE}" v="141" dt="2022-09-28T15:30:57.978"/>
    <p1510:client id="{D6658E88-4314-03F3-F550-B3A81F427D20}" v="68" dt="2022-10-03T06:28:02.814"/>
    <p1510:client id="{F7175B54-D8A0-BFA6-F2C4-A15154D45372}" v="219" dt="2022-10-03T09:06:38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4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4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5D332-2BE4-492D-AEE9-9687F4B6D258}" type="datetimeFigureOut"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2FB1F-1268-4547-A735-1127334D1C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4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think we can all agree that moving to a model where your application and </a:t>
            </a:r>
            <a:r>
              <a:rPr lang="en-GB" b="1" dirty="0"/>
              <a:t>resource configuration is defined as code </a:t>
            </a:r>
            <a:r>
              <a:rPr lang="en-GB" dirty="0"/>
              <a:t>is beneficial to everyone involved. This code is usually saved in </a:t>
            </a:r>
            <a:r>
              <a:rPr lang="en-GB" b="1" dirty="0"/>
              <a:t>git</a:t>
            </a:r>
            <a:r>
              <a:rPr lang="en-GB" dirty="0"/>
              <a:t>, the most popular source </a:t>
            </a:r>
            <a:r>
              <a:rPr lang="en-GB" b="1" dirty="0"/>
              <a:t>version control</a:t>
            </a:r>
            <a:r>
              <a:rPr lang="en-GB" dirty="0"/>
              <a:t> system for cloud-native projects, and provides an automatic and verifiable </a:t>
            </a:r>
            <a:r>
              <a:rPr lang="en-GB" b="1" dirty="0"/>
              <a:t>change capture process</a:t>
            </a:r>
            <a:r>
              <a:rPr lang="en-GB" dirty="0"/>
              <a:t>, and simplifies </a:t>
            </a:r>
            <a:r>
              <a:rPr lang="en-GB" b="1" dirty="0"/>
              <a:t>application rollout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068E0-CA64-4D7C-8FE9-167C99EC2F3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85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The biggest thing to note is that any automated way of deploying an application will only bring back </a:t>
            </a:r>
            <a:r>
              <a:rPr lang="en-GB" sz="1200" b="1" dirty="0"/>
              <a:t>Kubernetes objects and configuration</a:t>
            </a:r>
            <a:r>
              <a:rPr lang="en-GB" sz="1200" dirty="0"/>
              <a:t>. Any </a:t>
            </a:r>
            <a:r>
              <a:rPr lang="en-GB" sz="1200" b="1" dirty="0"/>
              <a:t>persistent data or volumes used by applications are not captured in version control</a:t>
            </a:r>
            <a:r>
              <a:rPr lang="en-GB" sz="1200" dirty="0"/>
              <a:t>, and therefore to bring back any stateful service, such as a relational database or NoSQL system, requires that the entire application stack, its data, and the dependencies of the stack on the data be discovered, tracked, and captured.</a:t>
            </a:r>
            <a:r>
              <a:rPr lang="en-GB" sz="1200" dirty="0">
                <a:solidFill>
                  <a:schemeClr val="tx2"/>
                </a:solidFill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068E0-CA64-4D7C-8FE9-167C99EC2F3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040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The biggest thing to note is that any automated way of deploying an application will only bring back </a:t>
            </a:r>
            <a:r>
              <a:rPr lang="en-GB" sz="1200" b="1" dirty="0"/>
              <a:t>Kubernetes objects and configuration</a:t>
            </a:r>
            <a:r>
              <a:rPr lang="en-GB" sz="1200" dirty="0"/>
              <a:t>. Any </a:t>
            </a:r>
            <a:r>
              <a:rPr lang="en-GB" sz="1200" b="1" dirty="0"/>
              <a:t>persistent data or volumes used by applications are not captured in version control</a:t>
            </a:r>
            <a:r>
              <a:rPr lang="en-GB" sz="1200" dirty="0"/>
              <a:t>, and therefore to bring back any stateful service, such as a relational database or NoSQL system, requires that the entire application stack, its data, and the dependencies of the stack on the data be discovered, tracked, and captured.</a:t>
            </a:r>
            <a:r>
              <a:rPr lang="en-GB" sz="1200" dirty="0">
                <a:solidFill>
                  <a:schemeClr val="tx2"/>
                </a:solidFill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068E0-CA64-4D7C-8FE9-167C99EC2F3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4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11" Type="http://schemas.openxmlformats.org/officeDocument/2006/relationships/image" Target="../media/image15.svg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15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24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3.svg"/><Relationship Id="rId7" Type="http://schemas.openxmlformats.org/officeDocument/2006/relationships/image" Target="../media/image19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11" Type="http://schemas.openxmlformats.org/officeDocument/2006/relationships/image" Target="../media/image15.svg"/><Relationship Id="rId5" Type="http://schemas.openxmlformats.org/officeDocument/2006/relationships/image" Target="../media/image24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2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28.svg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7A8AB9-7689-094D-89DA-02A6A863E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27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5DA1D4-5984-014C-A8C9-3C40AB33D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37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6"/>
            <a:ext cx="10303548" cy="502308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B5B43-A873-CEAC-95EF-F50E5D185B9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6CBCF47-6E90-A94D-A527-DDA46AA0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0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EA65-8641-24F3-F1D1-FE67D33A21C1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D96CB-8505-1649-9EB8-376A6057E2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23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3" y="1803399"/>
            <a:ext cx="5820207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4">
                  <a:lumMod val="75000"/>
                </a:schemeClr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>
                  <a:lumMod val="75000"/>
                </a:schemeClr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3264" y="1803401"/>
            <a:ext cx="50800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B2153-8C62-B34E-9F3F-4A11CCFD31D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C0623F-2BDA-804A-8FC9-E35A9F37B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72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689600" cy="17673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451600" y="381001"/>
            <a:ext cx="0" cy="57404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A267-0E3F-3D4C-B143-68BF84D52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60601"/>
            <a:ext cx="5689600" cy="386079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8F508-C0F1-174F-A44A-FAF7FF9D2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201" y="381001"/>
            <a:ext cx="4131348" cy="5740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F5F9-0FF2-BF05-72E5-F5FFCA8AFA79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41E710-C839-3F44-8C1B-84774D746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64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_and_leg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7FD6F-2587-815B-D6BD-4ADA43FFFA2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36E97BF-DBF1-5F41-B307-B358CC8B3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49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8029" y="-921350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0" y="228600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7B969-A40D-4A67-58D9-0BFB0AEED28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1FA772-03AE-714A-B854-1651D269FF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0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">
    <p:bg>
      <p:bgPr>
        <a:gradFill>
          <a:gsLst>
            <a:gs pos="0">
              <a:srgbClr val="5349E1"/>
            </a:gs>
            <a:gs pos="65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 30">
            <a:extLst>
              <a:ext uri="{FF2B5EF4-FFF2-40B4-BE49-F238E27FC236}">
                <a16:creationId xmlns:a16="http://schemas.microsoft.com/office/drawing/2014/main" id="{3989A31B-5B6A-5541-BA09-055FA41351B4}"/>
              </a:ext>
            </a:extLst>
          </p:cNvPr>
          <p:cNvSpPr/>
          <p:nvPr userDrawn="1"/>
        </p:nvSpPr>
        <p:spPr bwMode="auto">
          <a:xfrm rot="16200000">
            <a:off x="8069206" y="2760603"/>
            <a:ext cx="4122797" cy="4122797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203F4"/>
              </a:gs>
              <a:gs pos="91000">
                <a:srgbClr val="080D93">
                  <a:alpha val="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Полилиния 30">
            <a:extLst>
              <a:ext uri="{FF2B5EF4-FFF2-40B4-BE49-F238E27FC236}">
                <a16:creationId xmlns:a16="http://schemas.microsoft.com/office/drawing/2014/main" id="{13A031F1-7AC3-3C4E-BACE-6BC9C011650B}"/>
              </a:ext>
            </a:extLst>
          </p:cNvPr>
          <p:cNvSpPr/>
          <p:nvPr userDrawn="1"/>
        </p:nvSpPr>
        <p:spPr bwMode="auto">
          <a:xfrm>
            <a:off x="0" y="662570"/>
            <a:ext cx="6169152" cy="6169153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3224D5"/>
              </a:gs>
              <a:gs pos="70000">
                <a:srgbClr val="2A20C0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83047" y="-941266"/>
            <a:ext cx="1739693" cy="2229963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7D66FF">
              <a:alpha val="74118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46" name="Рисунок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3" y="5068036"/>
            <a:ext cx="973375" cy="17520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699"/>
          <a:stretch/>
        </p:blipFill>
        <p:spPr>
          <a:xfrm>
            <a:off x="1666490" y="0"/>
            <a:ext cx="1979093" cy="1196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9627F-C4E8-1E40-A3E1-26902FC8A173}"/>
              </a:ext>
            </a:extLst>
          </p:cNvPr>
          <p:cNvSpPr txBox="1"/>
          <p:nvPr userDrawn="1"/>
        </p:nvSpPr>
        <p:spPr>
          <a:xfrm>
            <a:off x="-338127" y="2418598"/>
            <a:ext cx="65" cy="4084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ru-RU" sz="2654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олилиния 30">
            <a:extLst>
              <a:ext uri="{FF2B5EF4-FFF2-40B4-BE49-F238E27FC236}">
                <a16:creationId xmlns:a16="http://schemas.microsoft.com/office/drawing/2014/main" id="{EEABE46C-60A4-534B-8133-53C1447A4EB3}"/>
              </a:ext>
            </a:extLst>
          </p:cNvPr>
          <p:cNvSpPr/>
          <p:nvPr userDrawn="1"/>
        </p:nvSpPr>
        <p:spPr bwMode="auto">
          <a:xfrm rot="16200000" flipH="1">
            <a:off x="5409693" y="101092"/>
            <a:ext cx="6883400" cy="6681216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">
                <a:srgbClr val="0D018C"/>
              </a:gs>
              <a:gs pos="57000">
                <a:srgbClr val="1901C4">
                  <a:alpha val="24706"/>
                </a:srgbClr>
              </a:gs>
            </a:gsLst>
            <a:lin ang="1860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3" name="Полилиния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11006001" y="4621062"/>
            <a:ext cx="1186004" cy="2236939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7D66FF">
              <a:alpha val="74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3389" y="4033432"/>
            <a:ext cx="1338183" cy="1597454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5630" y="4858514"/>
            <a:ext cx="948641" cy="18307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64F4FEC-3E36-6C43-8FF9-C450482261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283434" y="600005"/>
            <a:ext cx="2295548" cy="853366"/>
          </a:xfrm>
          <a:prstGeom prst="rect">
            <a:avLst/>
          </a:prstGeom>
        </p:spPr>
      </p:pic>
      <p:pic>
        <p:nvPicPr>
          <p:cNvPr id="15" name="Рисунок 453">
            <a:extLst>
              <a:ext uri="{FF2B5EF4-FFF2-40B4-BE49-F238E27FC236}">
                <a16:creationId xmlns:a16="http://schemas.microsoft.com/office/drawing/2014/main" id="{49D8ECB4-3A2C-3F20-7E84-D1236EEF7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19530"/>
          <a:stretch/>
        </p:blipFill>
        <p:spPr>
          <a:xfrm rot="16200000">
            <a:off x="1175816" y="-534877"/>
            <a:ext cx="762658" cy="1832405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1E07F05-46D7-8363-9FC8-AD1928D101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001" y="2875005"/>
            <a:ext cx="10860692" cy="1107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452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Speakers photos ">
    <p:bg>
      <p:bgPr>
        <a:gradFill>
          <a:gsLst>
            <a:gs pos="0">
              <a:srgbClr val="5349E1"/>
            </a:gs>
            <a:gs pos="65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ECF8D3B-6E14-A034-E024-1DCC9B593A4F}"/>
              </a:ext>
            </a:extLst>
          </p:cNvPr>
          <p:cNvSpPr/>
          <p:nvPr userDrawn="1"/>
        </p:nvSpPr>
        <p:spPr bwMode="auto">
          <a:xfrm rot="16200000" flipH="1">
            <a:off x="6456048" y="-945264"/>
            <a:ext cx="4790686" cy="6681217"/>
          </a:xfrm>
          <a:custGeom>
            <a:avLst/>
            <a:gdLst>
              <a:gd name="connsiteX0" fmla="*/ 0 w 3596342"/>
              <a:gd name="connsiteY0" fmla="*/ 0 h 5010913"/>
              <a:gd name="connsiteX1" fmla="*/ 0 w 3596342"/>
              <a:gd name="connsiteY1" fmla="*/ 5010913 h 5010913"/>
              <a:gd name="connsiteX2" fmla="*/ 2072907 w 3596342"/>
              <a:gd name="connsiteY2" fmla="*/ 5010913 h 5010913"/>
              <a:gd name="connsiteX3" fmla="*/ 3596342 w 3596342"/>
              <a:gd name="connsiteY3" fmla="*/ 3487478 h 501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342" h="5010913">
                <a:moveTo>
                  <a:pt x="0" y="0"/>
                </a:moveTo>
                <a:lnTo>
                  <a:pt x="0" y="5010913"/>
                </a:lnTo>
                <a:lnTo>
                  <a:pt x="2072907" y="5010913"/>
                </a:lnTo>
                <a:lnTo>
                  <a:pt x="3596342" y="3487478"/>
                </a:lnTo>
                <a:close/>
              </a:path>
            </a:pathLst>
          </a:custGeom>
          <a:gradFill flip="none" rotWithShape="1">
            <a:gsLst>
              <a:gs pos="2000">
                <a:srgbClr val="0D018C"/>
              </a:gs>
              <a:gs pos="57000">
                <a:srgbClr val="1901C4">
                  <a:alpha val="24706"/>
                </a:srgbClr>
              </a:gs>
            </a:gsLst>
            <a:lin ang="1860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Полилиния 30">
            <a:extLst>
              <a:ext uri="{FF2B5EF4-FFF2-40B4-BE49-F238E27FC236}">
                <a16:creationId xmlns:a16="http://schemas.microsoft.com/office/drawing/2014/main" id="{3989A31B-5B6A-5541-BA09-055FA41351B4}"/>
              </a:ext>
            </a:extLst>
          </p:cNvPr>
          <p:cNvSpPr/>
          <p:nvPr userDrawn="1"/>
        </p:nvSpPr>
        <p:spPr bwMode="auto">
          <a:xfrm rot="16200000">
            <a:off x="8069206" y="2760603"/>
            <a:ext cx="4122797" cy="4122797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203F4"/>
              </a:gs>
              <a:gs pos="91000">
                <a:srgbClr val="080D93">
                  <a:alpha val="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Полилиния 30">
            <a:extLst>
              <a:ext uri="{FF2B5EF4-FFF2-40B4-BE49-F238E27FC236}">
                <a16:creationId xmlns:a16="http://schemas.microsoft.com/office/drawing/2014/main" id="{13A031F1-7AC3-3C4E-BACE-6BC9C011650B}"/>
              </a:ext>
            </a:extLst>
          </p:cNvPr>
          <p:cNvSpPr/>
          <p:nvPr userDrawn="1"/>
        </p:nvSpPr>
        <p:spPr bwMode="auto">
          <a:xfrm>
            <a:off x="0" y="662570"/>
            <a:ext cx="6169152" cy="6169153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3224D5"/>
              </a:gs>
              <a:gs pos="70000">
                <a:srgbClr val="2A20C0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83047" y="-941266"/>
            <a:ext cx="1739693" cy="2229963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7D66FF">
              <a:alpha val="74118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8000" y="5319402"/>
            <a:ext cx="1056000" cy="1055999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5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3524" y="5319401"/>
            <a:ext cx="322798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388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3524" y="5777189"/>
            <a:ext cx="3227984" cy="5866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592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Email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36013" y="5319402"/>
            <a:ext cx="1056000" cy="1055999"/>
          </a:xfrm>
          <a:prstGeom prst="roundRect">
            <a:avLst>
              <a:gd name="adj" fmla="val 10109"/>
            </a:avLst>
          </a:prstGeom>
        </p:spPr>
        <p:txBody>
          <a:bodyPr tIns="0" rIns="0" bIns="0" anchor="ctr"/>
          <a:lstStyle>
            <a:lvl1pPr marL="0" indent="0">
              <a:buNone/>
              <a:defRPr sz="15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5951" y="5319703"/>
            <a:ext cx="322798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388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0317" y="5788708"/>
            <a:ext cx="3227984" cy="5866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592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Email</a:t>
            </a:r>
          </a:p>
        </p:txBody>
      </p:sp>
      <p:pic>
        <p:nvPicPr>
          <p:cNvPr id="446" name="Рисунок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3" y="5068036"/>
            <a:ext cx="973375" cy="17520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699"/>
          <a:stretch/>
        </p:blipFill>
        <p:spPr>
          <a:xfrm>
            <a:off x="1654359" y="30299"/>
            <a:ext cx="1979093" cy="1196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CD2176-A2E3-0844-A4C5-1CB94F175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609"/>
          <a:stretch/>
        </p:blipFill>
        <p:spPr>
          <a:xfrm>
            <a:off x="811179" y="-20131"/>
            <a:ext cx="1979093" cy="880325"/>
          </a:xfrm>
          <a:prstGeom prst="rect">
            <a:avLst/>
          </a:prstGeom>
        </p:spPr>
      </p:pic>
      <p:sp>
        <p:nvSpPr>
          <p:cNvPr id="443" name="Полилиния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11006001" y="4621062"/>
            <a:ext cx="1186004" cy="2236939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7D66FF">
              <a:alpha val="74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3389" y="4033432"/>
            <a:ext cx="1338183" cy="1597454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75630" y="4858514"/>
            <a:ext cx="948641" cy="183071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A243D68-A8BD-C741-87EA-50C5E3EBA22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283434" y="600005"/>
            <a:ext cx="2295548" cy="853366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641004-E6EB-BE4D-8AEC-79166ECB9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2875005"/>
            <a:ext cx="10860692" cy="1107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8770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">
    <p:bg>
      <p:bgPr>
        <a:gradFill>
          <a:gsLst>
            <a:gs pos="0">
              <a:srgbClr val="5349E1"/>
            </a:gs>
            <a:gs pos="65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FFE64EAC-3406-CA3E-3261-0B400125C1DE}"/>
              </a:ext>
            </a:extLst>
          </p:cNvPr>
          <p:cNvSpPr/>
          <p:nvPr userDrawn="1"/>
        </p:nvSpPr>
        <p:spPr bwMode="auto">
          <a:xfrm rot="16200000" flipH="1">
            <a:off x="6456048" y="-945264"/>
            <a:ext cx="4790686" cy="6681217"/>
          </a:xfrm>
          <a:custGeom>
            <a:avLst/>
            <a:gdLst>
              <a:gd name="connsiteX0" fmla="*/ 0 w 3596342"/>
              <a:gd name="connsiteY0" fmla="*/ 0 h 5010913"/>
              <a:gd name="connsiteX1" fmla="*/ 0 w 3596342"/>
              <a:gd name="connsiteY1" fmla="*/ 5010913 h 5010913"/>
              <a:gd name="connsiteX2" fmla="*/ 2072907 w 3596342"/>
              <a:gd name="connsiteY2" fmla="*/ 5010913 h 5010913"/>
              <a:gd name="connsiteX3" fmla="*/ 3596342 w 3596342"/>
              <a:gd name="connsiteY3" fmla="*/ 3487478 h 501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342" h="5010913">
                <a:moveTo>
                  <a:pt x="0" y="0"/>
                </a:moveTo>
                <a:lnTo>
                  <a:pt x="0" y="5010913"/>
                </a:lnTo>
                <a:lnTo>
                  <a:pt x="2072907" y="5010913"/>
                </a:lnTo>
                <a:lnTo>
                  <a:pt x="3596342" y="3487478"/>
                </a:lnTo>
                <a:close/>
              </a:path>
            </a:pathLst>
          </a:custGeom>
          <a:gradFill flip="none" rotWithShape="1">
            <a:gsLst>
              <a:gs pos="2000">
                <a:srgbClr val="0D018C"/>
              </a:gs>
              <a:gs pos="57000">
                <a:srgbClr val="1901C4">
                  <a:alpha val="24706"/>
                </a:srgbClr>
              </a:gs>
            </a:gsLst>
            <a:lin ang="1860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Полилиния 30">
            <a:extLst>
              <a:ext uri="{FF2B5EF4-FFF2-40B4-BE49-F238E27FC236}">
                <a16:creationId xmlns:a16="http://schemas.microsoft.com/office/drawing/2014/main" id="{3989A31B-5B6A-5541-BA09-055FA41351B4}"/>
              </a:ext>
            </a:extLst>
          </p:cNvPr>
          <p:cNvSpPr/>
          <p:nvPr userDrawn="1"/>
        </p:nvSpPr>
        <p:spPr bwMode="auto">
          <a:xfrm rot="16200000">
            <a:off x="8069206" y="2760603"/>
            <a:ext cx="4122797" cy="4122797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203F4"/>
              </a:gs>
              <a:gs pos="91000">
                <a:srgbClr val="080D93">
                  <a:alpha val="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Полилиния 30">
            <a:extLst>
              <a:ext uri="{FF2B5EF4-FFF2-40B4-BE49-F238E27FC236}">
                <a16:creationId xmlns:a16="http://schemas.microsoft.com/office/drawing/2014/main" id="{13A031F1-7AC3-3C4E-BACE-6BC9C011650B}"/>
              </a:ext>
            </a:extLst>
          </p:cNvPr>
          <p:cNvSpPr/>
          <p:nvPr userDrawn="1"/>
        </p:nvSpPr>
        <p:spPr bwMode="auto">
          <a:xfrm>
            <a:off x="0" y="662570"/>
            <a:ext cx="6169152" cy="6169153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3224D5"/>
              </a:gs>
              <a:gs pos="70000">
                <a:srgbClr val="2A20C0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83047" y="-941266"/>
            <a:ext cx="1739693" cy="2229963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7D66FF">
              <a:alpha val="74118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46" name="Рисунок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3" y="5068036"/>
            <a:ext cx="973375" cy="1752074"/>
          </a:xfrm>
          <a:prstGeom prst="rect">
            <a:avLst/>
          </a:prstGeom>
        </p:spPr>
      </p:pic>
      <p:sp>
        <p:nvSpPr>
          <p:cNvPr id="443" name="Полилиния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11006001" y="4621062"/>
            <a:ext cx="1186004" cy="2236939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7D66FF">
              <a:alpha val="74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3389" y="4033432"/>
            <a:ext cx="1338183" cy="1597454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5630" y="4858514"/>
            <a:ext cx="948641" cy="1830710"/>
          </a:xfrm>
          <a:prstGeom prst="rect">
            <a:avLst/>
          </a:prstGeom>
        </p:spPr>
      </p:pic>
      <p:pic>
        <p:nvPicPr>
          <p:cNvPr id="19" name="Рисунок 10">
            <a:extLst>
              <a:ext uri="{FF2B5EF4-FFF2-40B4-BE49-F238E27FC236}">
                <a16:creationId xmlns:a16="http://schemas.microsoft.com/office/drawing/2014/main" id="{9C01BA6C-ECCF-FA42-4E34-764DC3BD0D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30699"/>
          <a:stretch/>
        </p:blipFill>
        <p:spPr>
          <a:xfrm>
            <a:off x="1654359" y="30299"/>
            <a:ext cx="1979093" cy="1196100"/>
          </a:xfrm>
          <a:prstGeom prst="rect">
            <a:avLst/>
          </a:prstGeom>
        </p:spPr>
      </p:pic>
      <p:pic>
        <p:nvPicPr>
          <p:cNvPr id="21" name="Рисунок 8">
            <a:extLst>
              <a:ext uri="{FF2B5EF4-FFF2-40B4-BE49-F238E27FC236}">
                <a16:creationId xmlns:a16="http://schemas.microsoft.com/office/drawing/2014/main" id="{A47C7B8A-B769-C98D-D042-AAFCEAE44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4609"/>
          <a:stretch/>
        </p:blipFill>
        <p:spPr>
          <a:xfrm>
            <a:off x="811179" y="-20131"/>
            <a:ext cx="1979093" cy="880325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30AE3B38-3DE9-3048-86FE-57FF1E3BF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2875005"/>
            <a:ext cx="10860692" cy="1107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5CC90EC-187B-ED40-9092-A92AEDF3AD0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283434" y="600005"/>
            <a:ext cx="2295548" cy="8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2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6BE898-F85B-9049-BB93-6C7F81E9F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23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bg>
      <p:bgPr>
        <a:gradFill>
          <a:gsLst>
            <a:gs pos="1000">
              <a:schemeClr val="accent6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7F0B9-B701-45F0-9030-425E89BECE53}"/>
              </a:ext>
            </a:extLst>
          </p:cNvPr>
          <p:cNvSpPr/>
          <p:nvPr userDrawn="1"/>
        </p:nvSpPr>
        <p:spPr bwMode="auto">
          <a:xfrm>
            <a:off x="0" y="2"/>
            <a:ext cx="12192000" cy="6858000"/>
          </a:xfrm>
          <a:prstGeom prst="rect">
            <a:avLst/>
          </a:prstGeom>
          <a:gradFill>
            <a:gsLst>
              <a:gs pos="1000">
                <a:srgbClr val="5349E1"/>
              </a:gs>
              <a:gs pos="67000">
                <a:srgbClr val="1104B1"/>
              </a:gs>
              <a:gs pos="100000">
                <a:srgbClr val="1A00B3"/>
              </a:gs>
            </a:gsLst>
            <a:lin ang="3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Полилиния 20">
            <a:extLst>
              <a:ext uri="{FF2B5EF4-FFF2-40B4-BE49-F238E27FC236}">
                <a16:creationId xmlns:a16="http://schemas.microsoft.com/office/drawing/2014/main" id="{7BBF4153-C650-6546-8C99-5D59B5C8CEFB}"/>
              </a:ext>
            </a:extLst>
          </p:cNvPr>
          <p:cNvSpPr/>
          <p:nvPr userDrawn="1"/>
        </p:nvSpPr>
        <p:spPr bwMode="auto">
          <a:xfrm>
            <a:off x="8298637" y="3175002"/>
            <a:ext cx="3893363" cy="3683001"/>
          </a:xfrm>
          <a:custGeom>
            <a:avLst/>
            <a:gdLst>
              <a:gd name="connsiteX0" fmla="*/ 3702058 w 4742784"/>
              <a:gd name="connsiteY0" fmla="*/ 0 h 4486529"/>
              <a:gd name="connsiteX1" fmla="*/ 3774074 w 4742784"/>
              <a:gd name="connsiteY1" fmla="*/ 29830 h 4486529"/>
              <a:gd name="connsiteX2" fmla="*/ 4742784 w 4742784"/>
              <a:gd name="connsiteY2" fmla="*/ 998540 h 4486529"/>
              <a:gd name="connsiteX3" fmla="*/ 4742784 w 4742784"/>
              <a:gd name="connsiteY3" fmla="*/ 4486529 h 4486529"/>
              <a:gd name="connsiteX4" fmla="*/ 742284 w 4742784"/>
              <a:gd name="connsiteY4" fmla="*/ 4486529 h 4486529"/>
              <a:gd name="connsiteX5" fmla="*/ 29830 w 4742784"/>
              <a:gd name="connsiteY5" fmla="*/ 3774075 h 4486529"/>
              <a:gd name="connsiteX6" fmla="*/ 29830 w 4742784"/>
              <a:gd name="connsiteY6" fmla="*/ 3630043 h 4486529"/>
              <a:gd name="connsiteX7" fmla="*/ 3630042 w 4742784"/>
              <a:gd name="connsiteY7" fmla="*/ 29830 h 4486529"/>
              <a:gd name="connsiteX8" fmla="*/ 3702058 w 4742784"/>
              <a:gd name="connsiteY8" fmla="*/ 0 h 448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2784" h="4486529">
                <a:moveTo>
                  <a:pt x="3702058" y="0"/>
                </a:moveTo>
                <a:cubicBezTo>
                  <a:pt x="3728123" y="1"/>
                  <a:pt x="3754187" y="9943"/>
                  <a:pt x="3774074" y="29830"/>
                </a:cubicBezTo>
                <a:lnTo>
                  <a:pt x="4742784" y="998540"/>
                </a:lnTo>
                <a:lnTo>
                  <a:pt x="4742784" y="4486529"/>
                </a:lnTo>
                <a:lnTo>
                  <a:pt x="742284" y="4486529"/>
                </a:lnTo>
                <a:lnTo>
                  <a:pt x="29830" y="3774075"/>
                </a:lnTo>
                <a:cubicBezTo>
                  <a:pt x="-9944" y="3734301"/>
                  <a:pt x="-9944" y="3669816"/>
                  <a:pt x="29830" y="3630043"/>
                </a:cubicBezTo>
                <a:lnTo>
                  <a:pt x="3630042" y="29830"/>
                </a:lnTo>
                <a:cubicBezTo>
                  <a:pt x="3649929" y="9943"/>
                  <a:pt x="3675993" y="0"/>
                  <a:pt x="3702058" y="0"/>
                </a:cubicBezTo>
                <a:close/>
              </a:path>
            </a:pathLst>
          </a:custGeom>
          <a:gradFill>
            <a:gsLst>
              <a:gs pos="1000">
                <a:srgbClr val="5349E1"/>
              </a:gs>
              <a:gs pos="67000">
                <a:srgbClr val="1104B1"/>
              </a:gs>
              <a:gs pos="100000">
                <a:srgbClr val="1A00B3"/>
              </a:gs>
            </a:gsLst>
            <a:lin ang="3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5F9CFB14-311D-49DA-8F4D-D64D37D40F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189" y="3048929"/>
            <a:ext cx="2724011" cy="73866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buNone/>
              <a:defRPr sz="4776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F2E35F55-65B2-48A2-B36C-77F17F04BD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9267" y="766616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4B2AAEC7-2D68-4C41-9508-6B0F0BCF5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9267" y="1327444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C29EAD45-0C34-46E7-A1F8-604BCC6D2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9267" y="1884881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7828C764-BA14-43D6-8E48-7AF9633C6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9267" y="243503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495BC4A4-1C4E-4AD2-AFF5-B2163C5EE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9267" y="298568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1BA245-FCA2-4B9D-8193-CB986C095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9267" y="353804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A07EAA45-5A58-426B-A328-B21F721164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267" y="4094676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E4F8E3F9-39AA-42F1-BB34-51249F183C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267" y="465130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16EF40B5-8D8D-46E5-AD75-1E60532B32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9267" y="5207495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CD575A34-E767-4CDA-A51D-B993BBB27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09267" y="5768324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06F69AC6-A31E-4571-A845-474FD79150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889" y="766617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23598CE8-2C0A-47AC-AD04-37F134AF1F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889" y="1327444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CB454671-A9A8-4DB3-9826-F9F786776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4889" y="1884881"/>
            <a:ext cx="4705931" cy="287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0362A13A-009D-4439-B62D-E7B810FB9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64889" y="2435041"/>
            <a:ext cx="4705931" cy="2974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F4CD1838-17C1-4665-AEE6-20035A5C13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4889" y="2996425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F69835AF-6632-454E-93A5-A41F906799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4889" y="3557254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31F52428-7C90-4DCB-9599-29A129E5E3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4889" y="4114691"/>
            <a:ext cx="4705931" cy="287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53224CE5-8551-4483-8A78-F56EA8B26D8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4889" y="4649500"/>
            <a:ext cx="4705931" cy="2974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D0166DCC-0408-426E-8AF6-D07A29BCB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889" y="5210885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E2FA582B-E11A-455E-8C82-B6ADF59EE7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889" y="5771714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F847DDDC-E923-9345-A06D-C1B23CBDE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4401" y="6446114"/>
            <a:ext cx="814660" cy="3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11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2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9238" y="2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7857" y="5154601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663386"/>
            <a:ext cx="10617200" cy="109490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11" name="Полилиния 18">
            <a:extLst>
              <a:ext uri="{FF2B5EF4-FFF2-40B4-BE49-F238E27FC236}">
                <a16:creationId xmlns:a16="http://schemas.microsoft.com/office/drawing/2014/main" id="{CB697973-3F22-AF4F-A6A6-2334EBC46A14}"/>
              </a:ext>
            </a:extLst>
          </p:cNvPr>
          <p:cNvSpPr/>
          <p:nvPr userDrawn="1"/>
        </p:nvSpPr>
        <p:spPr bwMode="auto">
          <a:xfrm rot="8134800" flipH="1">
            <a:off x="452285" y="573238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60A83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291130E-39DA-B04B-BC34-D0BE838CB2C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4401" y="6446114"/>
            <a:ext cx="814660" cy="3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55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feature slide with legals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2" y="17698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180807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1" name="Полилиния 18">
            <a:extLst>
              <a:ext uri="{FF2B5EF4-FFF2-40B4-BE49-F238E27FC236}">
                <a16:creationId xmlns:a16="http://schemas.microsoft.com/office/drawing/2014/main" id="{CB697973-3F22-AF4F-A6A6-2334EBC46A14}"/>
              </a:ext>
            </a:extLst>
          </p:cNvPr>
          <p:cNvSpPr/>
          <p:nvPr userDrawn="1"/>
        </p:nvSpPr>
        <p:spPr bwMode="auto">
          <a:xfrm rot="8134800" flipH="1">
            <a:off x="452285" y="573238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60A83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AA8747-BF06-1A46-909D-2E92289E52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4401" y="6446114"/>
            <a:ext cx="814660" cy="302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191ADB-F9FD-97B8-0FBF-8C63CEFC1531}"/>
              </a:ext>
            </a:extLst>
          </p:cNvPr>
          <p:cNvSpPr txBox="1"/>
          <p:nvPr userDrawn="1"/>
        </p:nvSpPr>
        <p:spPr>
          <a:xfrm>
            <a:off x="508005" y="6617674"/>
            <a:ext cx="4978399" cy="1133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3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4248731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ndA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9238" y="2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75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921469"/>
            <a:ext cx="11176000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9" name="Полилиния 18">
            <a:extLst>
              <a:ext uri="{FF2B5EF4-FFF2-40B4-BE49-F238E27FC236}">
                <a16:creationId xmlns:a16="http://schemas.microsoft.com/office/drawing/2014/main" id="{BC121EFC-393B-E44E-8BBF-8C96587CB346}"/>
              </a:ext>
            </a:extLst>
          </p:cNvPr>
          <p:cNvSpPr/>
          <p:nvPr userDrawn="1"/>
        </p:nvSpPr>
        <p:spPr bwMode="auto">
          <a:xfrm rot="8134800" flipH="1">
            <a:off x="559047" y="5740930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82000">
                <a:srgbClr val="2203F4"/>
              </a:gs>
              <a:gs pos="10000">
                <a:srgbClr val="2A20C0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5CBAA5-E4C0-074C-9E12-37C87A62815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4401" y="6446114"/>
            <a:ext cx="814660" cy="3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715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30">
            <a:extLst>
              <a:ext uri="{FF2B5EF4-FFF2-40B4-BE49-F238E27FC236}">
                <a16:creationId xmlns:a16="http://schemas.microsoft.com/office/drawing/2014/main" id="{00DD49AA-2B4B-47A0-9B50-597CA2AB7E60}"/>
              </a:ext>
            </a:extLst>
          </p:cNvPr>
          <p:cNvSpPr/>
          <p:nvPr userDrawn="1"/>
        </p:nvSpPr>
        <p:spPr bwMode="auto">
          <a:xfrm>
            <a:off x="0" y="-6130"/>
            <a:ext cx="6858000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2203F4">
                  <a:alpha val="0"/>
                </a:srgbClr>
              </a:gs>
              <a:gs pos="100000">
                <a:srgbClr val="1901C4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046754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583229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569972" y="-1137276"/>
            <a:ext cx="2258849" cy="2537615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28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2819963"/>
            <a:ext cx="11175999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394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37" name="Полилиния 18">
            <a:extLst>
              <a:ext uri="{FF2B5EF4-FFF2-40B4-BE49-F238E27FC236}">
                <a16:creationId xmlns:a16="http://schemas.microsoft.com/office/drawing/2014/main" id="{2AB0C387-93DB-4049-9FA7-7BEE700973AC}"/>
              </a:ext>
            </a:extLst>
          </p:cNvPr>
          <p:cNvSpPr/>
          <p:nvPr userDrawn="1"/>
        </p:nvSpPr>
        <p:spPr bwMode="auto">
          <a:xfrm rot="8134800" flipH="1">
            <a:off x="404385" y="5719309"/>
            <a:ext cx="2175140" cy="2199808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1355" h="1649856">
                <a:moveTo>
                  <a:pt x="0" y="1591578"/>
                </a:moveTo>
                <a:lnTo>
                  <a:pt x="1631355" y="0"/>
                </a:lnTo>
                <a:cubicBezTo>
                  <a:pt x="1631355" y="603355"/>
                  <a:pt x="1538156" y="953353"/>
                  <a:pt x="1538156" y="1556708"/>
                </a:cubicBezTo>
                <a:cubicBezTo>
                  <a:pt x="1538156" y="1608152"/>
                  <a:pt x="1496452" y="1649856"/>
                  <a:pt x="1445008" y="1649856"/>
                </a:cubicBezTo>
                <a:lnTo>
                  <a:pt x="53093" y="1649856"/>
                </a:lnTo>
                <a:lnTo>
                  <a:pt x="0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5748D4-DD0D-E941-951B-722260D27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07192" y="4600351"/>
            <a:ext cx="2777613" cy="10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8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feature slide with legals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2" y="17698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180807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1" name="Полилиния 18">
            <a:extLst>
              <a:ext uri="{FF2B5EF4-FFF2-40B4-BE49-F238E27FC236}">
                <a16:creationId xmlns:a16="http://schemas.microsoft.com/office/drawing/2014/main" id="{CB697973-3F22-AF4F-A6A6-2334EBC46A14}"/>
              </a:ext>
            </a:extLst>
          </p:cNvPr>
          <p:cNvSpPr/>
          <p:nvPr userDrawn="1"/>
        </p:nvSpPr>
        <p:spPr bwMode="auto">
          <a:xfrm rot="8134800" flipH="1">
            <a:off x="452285" y="573238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60A83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F66CB-D466-0547-8FC7-DCBE3361EF14}"/>
              </a:ext>
            </a:extLst>
          </p:cNvPr>
          <p:cNvSpPr txBox="1"/>
          <p:nvPr userDrawn="1"/>
        </p:nvSpPr>
        <p:spPr>
          <a:xfrm>
            <a:off x="508005" y="6617674"/>
            <a:ext cx="4978399" cy="1133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3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4248731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Confidential Information.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AE315E-8A79-9848-A383-82746627EF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75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itle and text">
  <p:cSld name=" Title and tex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23"/>
          <p:cNvGrpSpPr/>
          <p:nvPr/>
        </p:nvGrpSpPr>
        <p:grpSpPr>
          <a:xfrm>
            <a:off x="10544812" y="6394177"/>
            <a:ext cx="1139189" cy="360164"/>
            <a:chOff x="2809874" y="2046922"/>
            <a:chExt cx="3530917" cy="1116330"/>
          </a:xfrm>
        </p:grpSpPr>
        <p:grpSp>
          <p:nvGrpSpPr>
            <p:cNvPr id="561" name="Google Shape;561;p23"/>
            <p:cNvGrpSpPr/>
            <p:nvPr/>
          </p:nvGrpSpPr>
          <p:grpSpPr>
            <a:xfrm>
              <a:off x="2809874" y="2046922"/>
              <a:ext cx="3530917" cy="826769"/>
              <a:chOff x="2809874" y="2046922"/>
              <a:chExt cx="3530917" cy="826769"/>
            </a:xfrm>
          </p:grpSpPr>
          <p:grpSp>
            <p:nvGrpSpPr>
              <p:cNvPr id="562" name="Google Shape;562;p23"/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</p:grpSpPr>
            <p:sp>
              <p:nvSpPr>
                <p:cNvPr id="563" name="Google Shape;563;p23"/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824864" extrusionOk="0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400"/>
                    <a:buFont typeface="Arial"/>
                    <a:buNone/>
                  </a:pPr>
                  <a:endParaRPr sz="3597" b="0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grpSp>
              <p:nvGrpSpPr>
                <p:cNvPr id="564" name="Google Shape;564;p23"/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</p:grpSpPr>
              <p:sp>
                <p:nvSpPr>
                  <p:cNvPr id="565" name="Google Shape;565;p23"/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403859" extrusionOk="0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400"/>
                      <a:buFont typeface="Arial"/>
                      <a:buNone/>
                    </a:pPr>
                    <a:endParaRPr sz="3597" b="0" i="0" u="none" strike="noStrike" cap="none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  <p:sp>
                <p:nvSpPr>
                  <p:cNvPr id="566" name="Google Shape;566;p23"/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704" h="405764" extrusionOk="0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400"/>
                      <a:buFont typeface="Arial"/>
                      <a:buNone/>
                    </a:pPr>
                    <a:endParaRPr sz="3597" b="0" i="0" u="none" strike="noStrike" cap="none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  <p:sp>
                <p:nvSpPr>
                  <p:cNvPr id="567" name="Google Shape;567;p23"/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25" h="796289" extrusionOk="0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5400"/>
                      <a:buFont typeface="Arial"/>
                      <a:buNone/>
                    </a:pPr>
                    <a:endParaRPr sz="3597" b="0" i="0" u="none" strike="noStrike" cap="none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</p:grpSp>
          </p:grpSp>
          <p:grpSp>
            <p:nvGrpSpPr>
              <p:cNvPr id="568" name="Google Shape;568;p23"/>
              <p:cNvGrpSpPr/>
              <p:nvPr/>
            </p:nvGrpSpPr>
            <p:grpSpPr>
              <a:xfrm>
                <a:off x="4108132" y="2212657"/>
                <a:ext cx="2232659" cy="499109"/>
                <a:chOff x="4108132" y="2212657"/>
                <a:chExt cx="2232659" cy="499109"/>
              </a:xfrm>
            </p:grpSpPr>
            <p:sp>
              <p:nvSpPr>
                <p:cNvPr id="569" name="Google Shape;569;p23"/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850" h="491490" extrusionOk="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400"/>
                    <a:buFont typeface="Arial"/>
                    <a:buNone/>
                  </a:pPr>
                  <a:endParaRPr sz="3597" b="0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70" name="Google Shape;570;p23"/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352425" extrusionOk="0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400"/>
                    <a:buFont typeface="Arial"/>
                    <a:buNone/>
                  </a:pPr>
                  <a:endParaRPr sz="3597" b="0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880" h="352425" extrusionOk="0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400"/>
                    <a:buFont typeface="Arial"/>
                    <a:buNone/>
                  </a:pPr>
                  <a:endParaRPr sz="3597" b="0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72" name="Google Shape;572;p23"/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49" h="424814" extrusionOk="0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400"/>
                    <a:buFont typeface="Arial"/>
                    <a:buNone/>
                  </a:pPr>
                  <a:endParaRPr sz="3597" b="0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73" name="Google Shape;573;p23"/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5" h="353377" extrusionOk="0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400"/>
                    <a:buFont typeface="Arial"/>
                    <a:buNone/>
                  </a:pPr>
                  <a:endParaRPr sz="3597" b="0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74" name="Google Shape;574;p23"/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02" h="345757" extrusionOk="0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400"/>
                    <a:buFont typeface="Arial"/>
                    <a:buNone/>
                  </a:pPr>
                  <a:endParaRPr sz="3597" b="0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</p:grpSp>
        <p:grpSp>
          <p:nvGrpSpPr>
            <p:cNvPr id="575" name="Google Shape;575;p23"/>
            <p:cNvGrpSpPr/>
            <p:nvPr/>
          </p:nvGrpSpPr>
          <p:grpSpPr>
            <a:xfrm>
              <a:off x="4986337" y="2867977"/>
              <a:ext cx="1352549" cy="295275"/>
              <a:chOff x="4986337" y="2867977"/>
              <a:chExt cx="1352549" cy="295275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236220" extrusionOk="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400"/>
                  <a:buFont typeface="Arial"/>
                  <a:buNone/>
                </a:pPr>
                <a:endParaRPr sz="3597" b="0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62877" h="228600" extrusionOk="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400"/>
                  <a:buFont typeface="Arial"/>
                  <a:buNone/>
                </a:pPr>
                <a:endParaRPr sz="3597" b="0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/>
                <a:ahLst/>
                <a:cxnLst/>
                <a:rect l="l" t="t" r="r" b="b"/>
                <a:pathLst>
                  <a:path w="200977" h="218122" extrusionOk="0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400"/>
                  <a:buFont typeface="Arial"/>
                  <a:buNone/>
                </a:pPr>
                <a:endParaRPr sz="3597" b="0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/>
                <a:ahLst/>
                <a:cxnLst/>
                <a:rect l="l" t="t" r="r" b="b"/>
                <a:pathLst>
                  <a:path w="150494" h="170519" extrusionOk="0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400"/>
                  <a:buFont typeface="Arial"/>
                  <a:buNone/>
                </a:pPr>
                <a:endParaRPr sz="3597" b="0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/>
                <a:ahLst/>
                <a:cxnLst/>
                <a:rect l="l" t="t" r="r" b="b"/>
                <a:pathLst>
                  <a:path w="150494" h="170519" extrusionOk="0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400"/>
                  <a:buFont typeface="Arial"/>
                  <a:buNone/>
                </a:pPr>
                <a:endParaRPr sz="3597" b="0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70497" extrusionOk="0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400"/>
                  <a:buFont typeface="Arial"/>
                  <a:buNone/>
                </a:pPr>
                <a:endParaRPr sz="3597" b="0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/>
                <a:ahLst/>
                <a:cxnLst/>
                <a:rect l="l" t="t" r="r" b="b"/>
                <a:pathLst>
                  <a:path w="236219" h="168592" extrusionOk="0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400"/>
                  <a:buFont typeface="Arial"/>
                  <a:buNone/>
                </a:pPr>
                <a:endParaRPr sz="3597" b="0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583" name="Google Shape;583;p23"/>
          <p:cNvSpPr txBox="1"/>
          <p:nvPr/>
        </p:nvSpPr>
        <p:spPr>
          <a:xfrm>
            <a:off x="508003" y="6617673"/>
            <a:ext cx="4927632" cy="10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666" b="0" i="0" u="none" strike="noStrike" cap="none">
                <a:solidFill>
                  <a:srgbClr val="8B8B8B"/>
                </a:solidFill>
                <a:latin typeface="Tahoma"/>
                <a:ea typeface="Tahoma"/>
                <a:cs typeface="Tahoma"/>
                <a:sym typeface="Tahoma"/>
              </a:rPr>
              <a:t>© 2021 Kasten by Veeam. Confidential information. All rights reserved. All trademarks are the property of their respective owners.</a:t>
            </a:r>
            <a:endParaRPr sz="93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1552" y="30866"/>
            <a:ext cx="1347809" cy="198843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3"/>
          <p:cNvSpPr txBox="1">
            <a:spLocks noGrp="1"/>
          </p:cNvSpPr>
          <p:nvPr>
            <p:ph type="title"/>
          </p:nvPr>
        </p:nvSpPr>
        <p:spPr>
          <a:xfrm>
            <a:off x="508000" y="251937"/>
            <a:ext cx="11176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Tahoma"/>
              <a:buNone/>
              <a:defRPr sz="2931" b="1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3"/>
          <p:cNvSpPr txBox="1">
            <a:spLocks noGrp="1"/>
          </p:cNvSpPr>
          <p:nvPr>
            <p:ph type="body" idx="1"/>
          </p:nvPr>
        </p:nvSpPr>
        <p:spPr>
          <a:xfrm>
            <a:off x="503453" y="1232407"/>
            <a:ext cx="11180548" cy="516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04518" marR="0" lvl="0" indent="-1522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07E"/>
              </a:buClr>
              <a:buSzPts val="3240"/>
              <a:buFont typeface="Arial"/>
              <a:buNone/>
              <a:defRPr sz="2398" b="0" i="0" u="none" strike="noStrike" cap="none">
                <a:solidFill>
                  <a:srgbClr val="32507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09036" marR="0" lvl="1" indent="-289292" algn="l" rtl="0">
              <a:lnSpc>
                <a:spcPct val="100000"/>
              </a:lnSpc>
              <a:spcBef>
                <a:spcPts val="932"/>
              </a:spcBef>
              <a:spcAft>
                <a:spcPts val="0"/>
              </a:spcAft>
              <a:buClr>
                <a:schemeClr val="accent2"/>
              </a:buClr>
              <a:buSzPts val="3240"/>
              <a:buFont typeface="Arial"/>
              <a:buChar char="•"/>
              <a:defRPr sz="2398" b="0" i="0" u="none" strike="noStrike" cap="none">
                <a:solidFill>
                  <a:srgbClr val="32507E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3554" marR="0" lvl="2" indent="-274066" algn="l" rtl="0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accent2"/>
              </a:buClr>
              <a:buSzPts val="2880"/>
              <a:buFont typeface="Arial"/>
              <a:buChar char="•"/>
              <a:defRPr sz="2131" b="0" i="0" u="none" strike="noStrike" cap="none">
                <a:solidFill>
                  <a:srgbClr val="32507E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218072" marR="0" lvl="3" indent="-243614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Arial"/>
              <a:buChar char="•"/>
              <a:defRPr sz="1599" b="0" i="0" u="none" strike="noStrike" cap="none">
                <a:solidFill>
                  <a:srgbClr val="32507E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522590" marR="0" lvl="4" indent="-228389" algn="l" rtl="0">
              <a:lnSpc>
                <a:spcPct val="90000"/>
              </a:lnSpc>
              <a:spcBef>
                <a:spcPts val="266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332" b="0" i="0" u="none" strike="noStrike" cap="none">
                <a:solidFill>
                  <a:srgbClr val="32507E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1827108" marR="0" lvl="5" indent="-27914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131626" marR="0" lvl="6" indent="-27914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2436144" marR="0" lvl="7" indent="-27914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2740663" marR="0" lvl="8" indent="-27914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07930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">
    <p:bg>
      <p:bgPr>
        <a:gradFill>
          <a:gsLst>
            <a:gs pos="0">
              <a:srgbClr val="5349E1"/>
            </a:gs>
            <a:gs pos="65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 30">
            <a:extLst>
              <a:ext uri="{FF2B5EF4-FFF2-40B4-BE49-F238E27FC236}">
                <a16:creationId xmlns:a16="http://schemas.microsoft.com/office/drawing/2014/main" id="{3989A31B-5B6A-5541-BA09-055FA41351B4}"/>
              </a:ext>
            </a:extLst>
          </p:cNvPr>
          <p:cNvSpPr/>
          <p:nvPr userDrawn="1"/>
        </p:nvSpPr>
        <p:spPr bwMode="auto">
          <a:xfrm rot="16200000">
            <a:off x="8069206" y="2760603"/>
            <a:ext cx="4122797" cy="4122797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203F4"/>
              </a:gs>
              <a:gs pos="91000">
                <a:srgbClr val="080D93">
                  <a:alpha val="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Полилиния 30">
            <a:extLst>
              <a:ext uri="{FF2B5EF4-FFF2-40B4-BE49-F238E27FC236}">
                <a16:creationId xmlns:a16="http://schemas.microsoft.com/office/drawing/2014/main" id="{13A031F1-7AC3-3C4E-BACE-6BC9C011650B}"/>
              </a:ext>
            </a:extLst>
          </p:cNvPr>
          <p:cNvSpPr/>
          <p:nvPr userDrawn="1"/>
        </p:nvSpPr>
        <p:spPr bwMode="auto">
          <a:xfrm>
            <a:off x="0" y="662570"/>
            <a:ext cx="6169152" cy="6169153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3224D5"/>
              </a:gs>
              <a:gs pos="70000">
                <a:srgbClr val="2A20C0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83047" y="-941266"/>
            <a:ext cx="1739693" cy="2229963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7D66FF">
              <a:alpha val="74118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46" name="Рисунок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3" y="5068036"/>
            <a:ext cx="973375" cy="17520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699"/>
          <a:stretch/>
        </p:blipFill>
        <p:spPr>
          <a:xfrm>
            <a:off x="1666490" y="0"/>
            <a:ext cx="1979093" cy="1196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9627F-C4E8-1E40-A3E1-26902FC8A173}"/>
              </a:ext>
            </a:extLst>
          </p:cNvPr>
          <p:cNvSpPr txBox="1"/>
          <p:nvPr userDrawn="1"/>
        </p:nvSpPr>
        <p:spPr>
          <a:xfrm>
            <a:off x="-338127" y="2418598"/>
            <a:ext cx="65" cy="4084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ru-RU" sz="2654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олилиния 30">
            <a:extLst>
              <a:ext uri="{FF2B5EF4-FFF2-40B4-BE49-F238E27FC236}">
                <a16:creationId xmlns:a16="http://schemas.microsoft.com/office/drawing/2014/main" id="{EEABE46C-60A4-534B-8133-53C1447A4EB3}"/>
              </a:ext>
            </a:extLst>
          </p:cNvPr>
          <p:cNvSpPr/>
          <p:nvPr userDrawn="1"/>
        </p:nvSpPr>
        <p:spPr bwMode="auto">
          <a:xfrm rot="16200000" flipH="1">
            <a:off x="5409693" y="101092"/>
            <a:ext cx="6883400" cy="6681216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">
                <a:srgbClr val="0D018C"/>
              </a:gs>
              <a:gs pos="57000">
                <a:srgbClr val="1901C4">
                  <a:alpha val="24706"/>
                </a:srgbClr>
              </a:gs>
            </a:gsLst>
            <a:lin ang="1860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3" name="Полилиния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11006001" y="4621062"/>
            <a:ext cx="1186004" cy="2236939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7D66FF">
              <a:alpha val="74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3389" y="4033432"/>
            <a:ext cx="1338183" cy="1597454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5630" y="4858514"/>
            <a:ext cx="948641" cy="18307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64F4FEC-3E36-6C43-8FF9-C450482261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283434" y="600005"/>
            <a:ext cx="2295548" cy="853366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641004-E6EB-BE4D-8AEC-79166ECB9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311" y="2875005"/>
            <a:ext cx="10860692" cy="1107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15" name="Рисунок 453">
            <a:extLst>
              <a:ext uri="{FF2B5EF4-FFF2-40B4-BE49-F238E27FC236}">
                <a16:creationId xmlns:a16="http://schemas.microsoft.com/office/drawing/2014/main" id="{49D8ECB4-3A2C-3F20-7E84-D1236EEF7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19530"/>
          <a:stretch/>
        </p:blipFill>
        <p:spPr>
          <a:xfrm rot="16200000">
            <a:off x="1175816" y="-534877"/>
            <a:ext cx="762658" cy="18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2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Speakers photos ">
    <p:bg>
      <p:bgPr>
        <a:gradFill>
          <a:gsLst>
            <a:gs pos="0">
              <a:srgbClr val="5349E1"/>
            </a:gs>
            <a:gs pos="65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 30">
            <a:extLst>
              <a:ext uri="{FF2B5EF4-FFF2-40B4-BE49-F238E27FC236}">
                <a16:creationId xmlns:a16="http://schemas.microsoft.com/office/drawing/2014/main" id="{3989A31B-5B6A-5541-BA09-055FA41351B4}"/>
              </a:ext>
            </a:extLst>
          </p:cNvPr>
          <p:cNvSpPr/>
          <p:nvPr userDrawn="1"/>
        </p:nvSpPr>
        <p:spPr bwMode="auto">
          <a:xfrm rot="16200000">
            <a:off x="8069206" y="2760603"/>
            <a:ext cx="4122797" cy="4122797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203F4"/>
              </a:gs>
              <a:gs pos="91000">
                <a:srgbClr val="080D93">
                  <a:alpha val="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Полилиния 30">
            <a:extLst>
              <a:ext uri="{FF2B5EF4-FFF2-40B4-BE49-F238E27FC236}">
                <a16:creationId xmlns:a16="http://schemas.microsoft.com/office/drawing/2014/main" id="{13A031F1-7AC3-3C4E-BACE-6BC9C011650B}"/>
              </a:ext>
            </a:extLst>
          </p:cNvPr>
          <p:cNvSpPr/>
          <p:nvPr userDrawn="1"/>
        </p:nvSpPr>
        <p:spPr bwMode="auto">
          <a:xfrm>
            <a:off x="0" y="662570"/>
            <a:ext cx="6169152" cy="6169153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3224D5"/>
              </a:gs>
              <a:gs pos="70000">
                <a:srgbClr val="2A20C0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83047" y="-941266"/>
            <a:ext cx="1739693" cy="2229963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7D66FF">
              <a:alpha val="74118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548" y="5319402"/>
            <a:ext cx="1056000" cy="1055999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5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55072" y="5319401"/>
            <a:ext cx="322798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388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55072" y="5777189"/>
            <a:ext cx="3227984" cy="5866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592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Email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27552" y="5319402"/>
            <a:ext cx="1056000" cy="1055999"/>
          </a:xfrm>
          <a:prstGeom prst="roundRect">
            <a:avLst>
              <a:gd name="adj" fmla="val 10109"/>
            </a:avLst>
          </a:prstGeom>
        </p:spPr>
        <p:txBody>
          <a:bodyPr tIns="0" rIns="0" bIns="0" anchor="ctr"/>
          <a:lstStyle>
            <a:lvl1pPr marL="0" indent="0">
              <a:buNone/>
              <a:defRPr sz="15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67489" y="5319703"/>
            <a:ext cx="322798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388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1856" y="5788708"/>
            <a:ext cx="3227984" cy="5866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592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Email</a:t>
            </a:r>
          </a:p>
        </p:txBody>
      </p:sp>
      <p:pic>
        <p:nvPicPr>
          <p:cNvPr id="446" name="Рисунок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3" y="5068036"/>
            <a:ext cx="973375" cy="17520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699"/>
          <a:stretch/>
        </p:blipFill>
        <p:spPr>
          <a:xfrm>
            <a:off x="1666490" y="0"/>
            <a:ext cx="1979093" cy="1196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CD2176-A2E3-0844-A4C5-1CB94F175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609"/>
          <a:stretch/>
        </p:blipFill>
        <p:spPr>
          <a:xfrm>
            <a:off x="823310" y="-50430"/>
            <a:ext cx="1979093" cy="880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9627F-C4E8-1E40-A3E1-26902FC8A173}"/>
              </a:ext>
            </a:extLst>
          </p:cNvPr>
          <p:cNvSpPr txBox="1"/>
          <p:nvPr userDrawn="1"/>
        </p:nvSpPr>
        <p:spPr>
          <a:xfrm>
            <a:off x="-338127" y="2418598"/>
            <a:ext cx="65" cy="4084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ru-RU" sz="2654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олилиния 30">
            <a:extLst>
              <a:ext uri="{FF2B5EF4-FFF2-40B4-BE49-F238E27FC236}">
                <a16:creationId xmlns:a16="http://schemas.microsoft.com/office/drawing/2014/main" id="{EEABE46C-60A4-534B-8133-53C1447A4EB3}"/>
              </a:ext>
            </a:extLst>
          </p:cNvPr>
          <p:cNvSpPr/>
          <p:nvPr userDrawn="1"/>
        </p:nvSpPr>
        <p:spPr bwMode="auto">
          <a:xfrm rot="16200000" flipH="1">
            <a:off x="5409693" y="101092"/>
            <a:ext cx="6883400" cy="6681216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">
                <a:srgbClr val="0D018C"/>
              </a:gs>
              <a:gs pos="57000">
                <a:srgbClr val="1901C4">
                  <a:alpha val="24706"/>
                </a:srgbClr>
              </a:gs>
            </a:gsLst>
            <a:lin ang="1860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3" name="Полилиния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11006001" y="4621062"/>
            <a:ext cx="1186004" cy="2236939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7D66FF">
              <a:alpha val="74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3389" y="4033432"/>
            <a:ext cx="1338183" cy="1597454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75630" y="4858514"/>
            <a:ext cx="948641" cy="1830710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641004-E6EB-BE4D-8AEC-79166ECB9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311" y="2875005"/>
            <a:ext cx="10860692" cy="1107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2575B5B-6CD6-184B-9AED-E51387EE02E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283434" y="600005"/>
            <a:ext cx="2295548" cy="8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0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ubtitl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0D3E8A-3EFF-384C-B9A7-605A1C0189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77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bg>
      <p:bgPr>
        <a:gradFill>
          <a:gsLst>
            <a:gs pos="1000">
              <a:schemeClr val="accent6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7F0B9-B701-45F0-9030-425E89BECE53}"/>
              </a:ext>
            </a:extLst>
          </p:cNvPr>
          <p:cNvSpPr/>
          <p:nvPr userDrawn="1"/>
        </p:nvSpPr>
        <p:spPr bwMode="auto">
          <a:xfrm>
            <a:off x="0" y="2"/>
            <a:ext cx="12192000" cy="6858000"/>
          </a:xfrm>
          <a:prstGeom prst="rect">
            <a:avLst/>
          </a:prstGeom>
          <a:gradFill>
            <a:gsLst>
              <a:gs pos="1000">
                <a:srgbClr val="5349E1"/>
              </a:gs>
              <a:gs pos="67000">
                <a:srgbClr val="1104B1"/>
              </a:gs>
              <a:gs pos="100000">
                <a:srgbClr val="1A00B3"/>
              </a:gs>
            </a:gsLst>
            <a:lin ang="3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Полилиния 20">
            <a:extLst>
              <a:ext uri="{FF2B5EF4-FFF2-40B4-BE49-F238E27FC236}">
                <a16:creationId xmlns:a16="http://schemas.microsoft.com/office/drawing/2014/main" id="{7BBF4153-C650-6546-8C99-5D59B5C8CEFB}"/>
              </a:ext>
            </a:extLst>
          </p:cNvPr>
          <p:cNvSpPr/>
          <p:nvPr userDrawn="1"/>
        </p:nvSpPr>
        <p:spPr bwMode="auto">
          <a:xfrm>
            <a:off x="8298637" y="3175002"/>
            <a:ext cx="3893363" cy="3683001"/>
          </a:xfrm>
          <a:custGeom>
            <a:avLst/>
            <a:gdLst>
              <a:gd name="connsiteX0" fmla="*/ 3702058 w 4742784"/>
              <a:gd name="connsiteY0" fmla="*/ 0 h 4486529"/>
              <a:gd name="connsiteX1" fmla="*/ 3774074 w 4742784"/>
              <a:gd name="connsiteY1" fmla="*/ 29830 h 4486529"/>
              <a:gd name="connsiteX2" fmla="*/ 4742784 w 4742784"/>
              <a:gd name="connsiteY2" fmla="*/ 998540 h 4486529"/>
              <a:gd name="connsiteX3" fmla="*/ 4742784 w 4742784"/>
              <a:gd name="connsiteY3" fmla="*/ 4486529 h 4486529"/>
              <a:gd name="connsiteX4" fmla="*/ 742284 w 4742784"/>
              <a:gd name="connsiteY4" fmla="*/ 4486529 h 4486529"/>
              <a:gd name="connsiteX5" fmla="*/ 29830 w 4742784"/>
              <a:gd name="connsiteY5" fmla="*/ 3774075 h 4486529"/>
              <a:gd name="connsiteX6" fmla="*/ 29830 w 4742784"/>
              <a:gd name="connsiteY6" fmla="*/ 3630043 h 4486529"/>
              <a:gd name="connsiteX7" fmla="*/ 3630042 w 4742784"/>
              <a:gd name="connsiteY7" fmla="*/ 29830 h 4486529"/>
              <a:gd name="connsiteX8" fmla="*/ 3702058 w 4742784"/>
              <a:gd name="connsiteY8" fmla="*/ 0 h 448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2784" h="4486529">
                <a:moveTo>
                  <a:pt x="3702058" y="0"/>
                </a:moveTo>
                <a:cubicBezTo>
                  <a:pt x="3728123" y="1"/>
                  <a:pt x="3754187" y="9943"/>
                  <a:pt x="3774074" y="29830"/>
                </a:cubicBezTo>
                <a:lnTo>
                  <a:pt x="4742784" y="998540"/>
                </a:lnTo>
                <a:lnTo>
                  <a:pt x="4742784" y="4486529"/>
                </a:lnTo>
                <a:lnTo>
                  <a:pt x="742284" y="4486529"/>
                </a:lnTo>
                <a:lnTo>
                  <a:pt x="29830" y="3774075"/>
                </a:lnTo>
                <a:cubicBezTo>
                  <a:pt x="-9944" y="3734301"/>
                  <a:pt x="-9944" y="3669816"/>
                  <a:pt x="29830" y="3630043"/>
                </a:cubicBezTo>
                <a:lnTo>
                  <a:pt x="3630042" y="29830"/>
                </a:lnTo>
                <a:cubicBezTo>
                  <a:pt x="3649929" y="9943"/>
                  <a:pt x="3675993" y="0"/>
                  <a:pt x="3702058" y="0"/>
                </a:cubicBezTo>
                <a:close/>
              </a:path>
            </a:pathLst>
          </a:custGeom>
          <a:gradFill>
            <a:gsLst>
              <a:gs pos="1000">
                <a:srgbClr val="5349E1"/>
              </a:gs>
              <a:gs pos="67000">
                <a:srgbClr val="1104B1"/>
              </a:gs>
              <a:gs pos="100000">
                <a:srgbClr val="1A00B3"/>
              </a:gs>
            </a:gsLst>
            <a:lin ang="3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5F9CFB14-311D-49DA-8F4D-D64D37D40F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189" y="3048929"/>
            <a:ext cx="2724011" cy="738664"/>
          </a:xfrm>
          <a:prstGeom prst="rect">
            <a:avLst/>
          </a:prstGeom>
        </p:spPr>
        <p:txBody>
          <a:bodyPr wrap="square" tIns="0" bIns="72000" anchor="ctr">
            <a:noAutofit/>
          </a:bodyPr>
          <a:lstStyle>
            <a:lvl1pPr marL="0" indent="0">
              <a:buNone/>
              <a:defRPr sz="4776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F2E35F55-65B2-48A2-B36C-77F17F04BD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9267" y="766616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4B2AAEC7-2D68-4C41-9508-6B0F0BCF5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9267" y="1327444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C29EAD45-0C34-46E7-A1F8-604BCC6D2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9267" y="1884881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7828C764-BA14-43D6-8E48-7AF9633C6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9267" y="243503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495BC4A4-1C4E-4AD2-AFF5-B2163C5EE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9267" y="298568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1BA245-FCA2-4B9D-8193-CB986C095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9267" y="353804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A07EAA45-5A58-426B-A328-B21F721164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267" y="4094676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E4F8E3F9-39AA-42F1-BB34-51249F183C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267" y="465130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16EF40B5-8D8D-46E5-AD75-1E60532B32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9267" y="5207495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CD575A34-E767-4CDA-A51D-B993BBB27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09267" y="5768324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06F69AC6-A31E-4571-A845-474FD79150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889" y="766617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23598CE8-2C0A-47AC-AD04-37F134AF1F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889" y="1327444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CB454671-A9A8-4DB3-9826-F9F786776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4889" y="1884881"/>
            <a:ext cx="4705931" cy="287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0362A13A-009D-4439-B62D-E7B810FB9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64889" y="2435041"/>
            <a:ext cx="4705931" cy="2974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F4CD1838-17C1-4665-AEE6-20035A5C13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4889" y="2996425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F69835AF-6632-454E-93A5-A41F906799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4889" y="3557254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31F52428-7C90-4DCB-9599-29A129E5E3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4889" y="4114691"/>
            <a:ext cx="4705931" cy="287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53224CE5-8551-4483-8A78-F56EA8B26D8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4889" y="4649500"/>
            <a:ext cx="4705931" cy="2974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D0166DCC-0408-426E-8AF6-D07A29BCB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889" y="5210885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E2FA582B-E11A-455E-8C82-B6ADF59EE7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889" y="5771714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674611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2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9238" y="2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21791" y="5154601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663386"/>
            <a:ext cx="10617200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11" name="Полилиния 18">
            <a:extLst>
              <a:ext uri="{FF2B5EF4-FFF2-40B4-BE49-F238E27FC236}">
                <a16:creationId xmlns:a16="http://schemas.microsoft.com/office/drawing/2014/main" id="{CB697973-3F22-AF4F-A6A6-2334EBC46A14}"/>
              </a:ext>
            </a:extLst>
          </p:cNvPr>
          <p:cNvSpPr/>
          <p:nvPr userDrawn="1"/>
        </p:nvSpPr>
        <p:spPr bwMode="auto">
          <a:xfrm rot="8134800" flipH="1">
            <a:off x="452285" y="573238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60A83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55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feature slide with legals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2" y="17698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180807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1" name="Полилиния 18">
            <a:extLst>
              <a:ext uri="{FF2B5EF4-FFF2-40B4-BE49-F238E27FC236}">
                <a16:creationId xmlns:a16="http://schemas.microsoft.com/office/drawing/2014/main" id="{CB697973-3F22-AF4F-A6A6-2334EBC46A14}"/>
              </a:ext>
            </a:extLst>
          </p:cNvPr>
          <p:cNvSpPr/>
          <p:nvPr userDrawn="1"/>
        </p:nvSpPr>
        <p:spPr bwMode="auto">
          <a:xfrm rot="8134800" flipH="1">
            <a:off x="452285" y="573238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60A83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F66CB-D466-0547-8FC7-DCBE3361EF14}"/>
              </a:ext>
            </a:extLst>
          </p:cNvPr>
          <p:cNvSpPr txBox="1"/>
          <p:nvPr userDrawn="1"/>
        </p:nvSpPr>
        <p:spPr>
          <a:xfrm>
            <a:off x="508005" y="6617674"/>
            <a:ext cx="4978399" cy="1133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3" spc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4248731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ndA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9238" y="2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75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921469"/>
            <a:ext cx="10617200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9" name="Полилиния 18">
            <a:extLst>
              <a:ext uri="{FF2B5EF4-FFF2-40B4-BE49-F238E27FC236}">
                <a16:creationId xmlns:a16="http://schemas.microsoft.com/office/drawing/2014/main" id="{BC121EFC-393B-E44E-8BBF-8C96587CB346}"/>
              </a:ext>
            </a:extLst>
          </p:cNvPr>
          <p:cNvSpPr/>
          <p:nvPr userDrawn="1"/>
        </p:nvSpPr>
        <p:spPr bwMode="auto">
          <a:xfrm rot="8134800" flipH="1">
            <a:off x="464027" y="574092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82000">
                <a:srgbClr val="2203F4"/>
              </a:gs>
              <a:gs pos="10000">
                <a:srgbClr val="2A20C0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715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ing slide ALT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30">
            <a:extLst>
              <a:ext uri="{FF2B5EF4-FFF2-40B4-BE49-F238E27FC236}">
                <a16:creationId xmlns:a16="http://schemas.microsoft.com/office/drawing/2014/main" id="{00DD49AA-2B4B-47A0-9B50-597CA2AB7E60}"/>
              </a:ext>
            </a:extLst>
          </p:cNvPr>
          <p:cNvSpPr/>
          <p:nvPr userDrawn="1"/>
        </p:nvSpPr>
        <p:spPr bwMode="auto">
          <a:xfrm>
            <a:off x="0" y="-6130"/>
            <a:ext cx="6858000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2203F4">
                  <a:alpha val="0"/>
                </a:srgbClr>
              </a:gs>
              <a:gs pos="100000">
                <a:srgbClr val="1901C4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046754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583229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560060" y="-1137276"/>
            <a:ext cx="2258849" cy="2537615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28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03863" y="269237"/>
            <a:ext cx="10784275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328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37" name="Полилиния 18">
            <a:extLst>
              <a:ext uri="{FF2B5EF4-FFF2-40B4-BE49-F238E27FC236}">
                <a16:creationId xmlns:a16="http://schemas.microsoft.com/office/drawing/2014/main" id="{2AB0C387-93DB-4049-9FA7-7BEE700973AC}"/>
              </a:ext>
            </a:extLst>
          </p:cNvPr>
          <p:cNvSpPr/>
          <p:nvPr userDrawn="1"/>
        </p:nvSpPr>
        <p:spPr bwMode="auto">
          <a:xfrm rot="8134800" flipH="1">
            <a:off x="404385" y="5719309"/>
            <a:ext cx="2175140" cy="2199808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1355" h="1649856">
                <a:moveTo>
                  <a:pt x="0" y="1591578"/>
                </a:moveTo>
                <a:lnTo>
                  <a:pt x="1631355" y="0"/>
                </a:lnTo>
                <a:cubicBezTo>
                  <a:pt x="1631355" y="603355"/>
                  <a:pt x="1538156" y="953353"/>
                  <a:pt x="1538156" y="1556708"/>
                </a:cubicBezTo>
                <a:cubicBezTo>
                  <a:pt x="1538156" y="1608152"/>
                  <a:pt x="1496452" y="1649856"/>
                  <a:pt x="1445008" y="1649856"/>
                </a:cubicBezTo>
                <a:lnTo>
                  <a:pt x="53093" y="1649856"/>
                </a:lnTo>
                <a:lnTo>
                  <a:pt x="0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B0E91C9-C584-1264-9AAF-940CAD8053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863" y="2686182"/>
            <a:ext cx="10784275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328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73A2E2C-4578-A540-BBB2-3746CCFF78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33449" y="1593721"/>
            <a:ext cx="2525103" cy="9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4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30">
            <a:extLst>
              <a:ext uri="{FF2B5EF4-FFF2-40B4-BE49-F238E27FC236}">
                <a16:creationId xmlns:a16="http://schemas.microsoft.com/office/drawing/2014/main" id="{00DD49AA-2B4B-47A0-9B50-597CA2AB7E60}"/>
              </a:ext>
            </a:extLst>
          </p:cNvPr>
          <p:cNvSpPr/>
          <p:nvPr userDrawn="1"/>
        </p:nvSpPr>
        <p:spPr bwMode="auto">
          <a:xfrm>
            <a:off x="0" y="-6130"/>
            <a:ext cx="6858000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2203F4">
                  <a:alpha val="0"/>
                </a:srgbClr>
              </a:gs>
              <a:gs pos="100000">
                <a:srgbClr val="1901C4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046754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583229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569972" y="-1137276"/>
            <a:ext cx="2258849" cy="2537615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28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03863" y="2819963"/>
            <a:ext cx="10784275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394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37" name="Полилиния 18">
            <a:extLst>
              <a:ext uri="{FF2B5EF4-FFF2-40B4-BE49-F238E27FC236}">
                <a16:creationId xmlns:a16="http://schemas.microsoft.com/office/drawing/2014/main" id="{2AB0C387-93DB-4049-9FA7-7BEE700973AC}"/>
              </a:ext>
            </a:extLst>
          </p:cNvPr>
          <p:cNvSpPr/>
          <p:nvPr userDrawn="1"/>
        </p:nvSpPr>
        <p:spPr bwMode="auto">
          <a:xfrm rot="8134800" flipH="1">
            <a:off x="404385" y="5719309"/>
            <a:ext cx="2175140" cy="2199808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1355" h="1649856">
                <a:moveTo>
                  <a:pt x="0" y="1591578"/>
                </a:moveTo>
                <a:lnTo>
                  <a:pt x="1631355" y="0"/>
                </a:lnTo>
                <a:cubicBezTo>
                  <a:pt x="1631355" y="603355"/>
                  <a:pt x="1538156" y="953353"/>
                  <a:pt x="1538156" y="1556708"/>
                </a:cubicBezTo>
                <a:cubicBezTo>
                  <a:pt x="1538156" y="1608152"/>
                  <a:pt x="1496452" y="1649856"/>
                  <a:pt x="1445008" y="1649856"/>
                </a:cubicBezTo>
                <a:lnTo>
                  <a:pt x="53093" y="1649856"/>
                </a:lnTo>
                <a:lnTo>
                  <a:pt x="0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C0081A-498D-D14B-924A-EE544280DF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07192" y="4600351"/>
            <a:ext cx="2777613" cy="10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18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3C93-9986-4928-8B57-A761AE0C2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AFF02-F9B7-4218-A011-4A20BB9BE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2361A-CC4C-4621-8B6F-CA087BBA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F2C5C-3E89-425C-A812-D712CB89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F0AA2-5B0E-45A4-A006-250A97D2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3228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EBE3-5569-41AE-9264-372E1C17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AAC7A-386A-45E1-A273-16187F12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2D33C-571C-4AE5-B228-E12D32F2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5D7BD-CFC4-435B-B450-F12935CE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453CF-F033-4BB4-B9B3-F8684DD5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582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4B1B-B8C2-4CE2-A3B7-5DF2DA23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9D9D9-BEB7-4624-A0B2-7F65560AA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B9A39-DB3F-49A0-B386-FF01FE95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6D9D-9BD4-445E-89FD-2ED89BF4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4DD28-BBAA-4A65-823F-89AC4611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096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64E7-0DB6-4B6B-BCA1-4143A4A9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D7974-A64C-4477-B20A-BEDA7A804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EBCD1-F937-48C6-8266-DCAF5E9C7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EB2CF-0637-44D9-B46B-0C305310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169F2-02BA-43BD-9494-17DB10E7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A0510-843F-4EC8-8EF8-0E6C31E7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37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1 col 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274B-0616-8346-95AF-ABD7FF1E8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701800"/>
            <a:ext cx="10303933" cy="4368800"/>
          </a:xfrm>
          <a:prstGeom prst="rect">
            <a:avLst/>
          </a:prstGeom>
        </p:spPr>
        <p:txBody>
          <a:bodyPr/>
          <a:lstStyle>
            <a:lvl1pPr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967B-DD0B-AC5B-76A1-4C3FDFF8EAE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41360F-861C-A04F-9D18-5BD14E06C0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0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8CAB-B17E-4CBE-94C1-5E2EAE93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BCB5C-C37A-4454-B5B3-B3F2993A4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9ACBA-BC2A-4C81-A432-EA890DDB8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9A2BB-5E6F-4E60-A7E6-AA37F00F7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5DD24-FBF8-4646-A317-2A69775DC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B7DC22-8C72-416E-9027-FF017442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59D7F7-FB5B-457F-99AF-5B407F82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1D4064-2612-4EE4-A36C-648ADAC6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125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81F2-3E0C-4936-A5BC-F07F78F9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4346FF-4AAE-4E42-952C-6D1AB9EB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5DD00-1B03-4AF7-BEC7-89D97DB8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D3551-8A7A-4B71-AA20-D8E888B8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293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36D2F-10E4-4A5C-9C35-2AA93F31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CF44D-C055-41D8-AC81-6A9BA171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6CAA9-C715-41B5-9074-030B3022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2239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5F3E-052D-413B-8508-50943550A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957D-7749-4556-BDF5-67285AEE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7F99F-EA5E-4904-9991-E37D17923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0FC88-724C-4F0A-A383-B8553A2B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43D87-E821-4E18-BE48-ECC04A99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C6535-6C63-4589-A80B-EBD5F482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2282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EA7C-2ECE-47E0-8927-A042B1A5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39031-E42A-47FE-9670-B50DBE875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4EC62-2D54-405E-8062-555281058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174D4-21F2-440C-B606-5877B32B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616AD-7DEC-4E67-A110-B8C642D9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02071-2F9C-4A15-9F43-37678A38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9041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6876-7B58-4C26-B40D-20116309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742AA-415C-4944-AC02-C493BE363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4E8AF-CCAD-491A-9DF5-6F1B5FA5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970EB-DE41-41F9-9C0F-862F61FC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51D4F-8080-44FE-85EA-321FC5FF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185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245A5-EBD7-4CA3-BFBF-BA47D4500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CA0CA-85EE-4C04-B6E1-9723E5CBC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C8EB4-F371-44B0-9C93-26EB1383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6D353-EC33-44B7-BD29-E662AD601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E723F-0AA3-4747-8852-1431C068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552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643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6193807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374460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 2_col_1_Img_1_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6AFCDF-7398-424D-9054-ABD5896EB9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59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1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182368" y="1853184"/>
            <a:ext cx="963168" cy="963168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86672" y="3852672"/>
            <a:ext cx="963168" cy="963168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3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181600" y="1395984"/>
            <a:ext cx="1828800" cy="18288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1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1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99744" y="2231136"/>
            <a:ext cx="2395728" cy="239572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1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1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1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0114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16" y="5971711"/>
            <a:ext cx="1016000" cy="83680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5913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7056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0019361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1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719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55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B667DDE-1ABB-1445-A81D-E7B6E11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4093B-FC82-543C-D20B-72AFC148DB5D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31E35-965F-4E42-B101-A23CB839AC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and Ses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403" y="2660915"/>
            <a:ext cx="10753195" cy="960107"/>
          </a:xfrm>
        </p:spPr>
        <p:txBody>
          <a:bodyPr>
            <a:normAutofit/>
          </a:bodyPr>
          <a:lstStyle>
            <a:lvl1pPr algn="ctr">
              <a:defRPr sz="3733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403" y="3909055"/>
            <a:ext cx="10753195" cy="576064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609585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121917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828754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2438339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403" y="2660915"/>
            <a:ext cx="10753195" cy="960107"/>
          </a:xfrm>
        </p:spPr>
        <p:txBody>
          <a:bodyPr>
            <a:normAutofit/>
          </a:bodyPr>
          <a:lstStyle>
            <a:lvl1pPr algn="ctr">
              <a:defRPr sz="3733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5390389" cy="3551767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8618" y="2084918"/>
            <a:ext cx="5293783" cy="35517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5486400" cy="3551767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88618" y="2084918"/>
            <a:ext cx="5293783" cy="355176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18" y="548680"/>
            <a:ext cx="10944191" cy="5568619"/>
          </a:xfrm>
        </p:spPr>
        <p:txBody>
          <a:bodyPr/>
          <a:lstStyle>
            <a:lvl1pPr>
              <a:buClr>
                <a:srgbClr val="FDBA12"/>
              </a:buClr>
              <a:defRPr/>
            </a:lvl1pPr>
            <a:lvl2pPr>
              <a:buClr>
                <a:srgbClr val="FDBA12"/>
              </a:buClr>
              <a:defRPr/>
            </a:lvl2pPr>
            <a:lvl3pPr>
              <a:buClr>
                <a:srgbClr val="FDBA12"/>
              </a:buClr>
              <a:defRPr/>
            </a:lvl3pPr>
            <a:lvl4pPr>
              <a:buClr>
                <a:srgbClr val="FDBA12"/>
              </a:buClr>
              <a:defRPr/>
            </a:lvl4pPr>
            <a:lvl5pPr>
              <a:buClr>
                <a:srgbClr val="FDBA1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403" y="2660915"/>
            <a:ext cx="10753195" cy="960107"/>
          </a:xfrm>
        </p:spPr>
        <p:txBody>
          <a:bodyPr>
            <a:normAutofit/>
          </a:bodyPr>
          <a:lstStyle>
            <a:lvl1pPr algn="ctr">
              <a:defRPr sz="3733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403" y="3909055"/>
            <a:ext cx="10753195" cy="576064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609585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121917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828754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2438339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89596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15EB3-AE04-DF6E-7183-6CF40AE57FF3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2E90-FFCC-A39F-370E-1B3115F73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67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936315-7491-54F2-AC7D-4358FF83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3586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3511252-B995-9C4B-8A3E-505D0F4E2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08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59B093-2235-BF4E-91D7-88021D972E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42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004F8-5354-0B4D-B6DD-915DBB9C06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40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92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fade/>
  </p:transition>
  <p:hf hdr="0" dt="0"/>
  <p:txStyles>
    <p:titleStyle>
      <a:lvl1pPr algn="l" defTabSz="913861" rtl="0" eaLnBrk="1" latinLnBrk="0" hangingPunct="1">
        <a:lnSpc>
          <a:spcPct val="100000"/>
        </a:lnSpc>
        <a:spcBef>
          <a:spcPct val="0"/>
        </a:spcBef>
        <a:buNone/>
        <a:defRPr lang="en-US" sz="4796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3861" rtl="0" eaLnBrk="1" latinLnBrk="0" hangingPunct="1">
        <a:lnSpc>
          <a:spcPct val="100000"/>
        </a:lnSpc>
        <a:spcBef>
          <a:spcPts val="0"/>
        </a:spcBef>
        <a:spcAft>
          <a:spcPts val="932"/>
        </a:spcAft>
        <a:buSzPct val="90000"/>
        <a:buFont typeface="Arial" pitchFamily="34" charset="0"/>
        <a:buNone/>
        <a:defRPr sz="2398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355262" indent="-355262" algn="l" defTabSz="913861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664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13897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481911" indent="-22371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3897" algn="l"/>
        </a:tabLst>
        <a:defRPr sz="1865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711971" indent="-230062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311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7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3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6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5">
          <p15:clr>
            <a:srgbClr val="000000"/>
          </p15:clr>
        </p15:guide>
        <p15:guide id="8" orient="horz" pos="3015">
          <p15:clr>
            <a:srgbClr val="000000"/>
          </p15:clr>
        </p15:guide>
        <p15:guide id="11" pos="240">
          <p15:clr>
            <a:srgbClr val="000000"/>
          </p15:clr>
        </p15:guide>
        <p15:guide id="13" pos="5520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98000">
              <a:srgbClr val="1A00B3"/>
            </a:gs>
            <a:gs pos="66000">
              <a:srgbClr val="1104B1"/>
            </a:gs>
            <a:gs pos="0">
              <a:srgbClr val="5349E1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11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15" r:id="rId2"/>
    <p:sldLayoutId id="2147483906" r:id="rId3"/>
    <p:sldLayoutId id="2147483914" r:id="rId4"/>
    <p:sldLayoutId id="2147483908" r:id="rId5"/>
    <p:sldLayoutId id="2147483909" r:id="rId6"/>
    <p:sldLayoutId id="2147483911" r:id="rId7"/>
    <p:sldLayoutId id="2147483913" r:id="rId8"/>
    <p:sldLayoutId id="2147483926" r:id="rId9"/>
    <p:sldLayoutId id="2147483927" r:id="rId10"/>
    <p:sldLayoutId id="2147483930" r:id="rId11"/>
  </p:sldLayoutIdLst>
  <p:transition>
    <p:fade/>
  </p:transition>
  <p:hf hdr="0" dt="0"/>
  <p:txStyles>
    <p:titleStyle>
      <a:lvl1pPr algn="l" defTabSz="913861" rtl="0" eaLnBrk="1" latinLnBrk="0" hangingPunct="1">
        <a:lnSpc>
          <a:spcPct val="90000"/>
        </a:lnSpc>
        <a:spcBef>
          <a:spcPct val="0"/>
        </a:spcBef>
        <a:buNone/>
        <a:defRPr lang="en-US" sz="5462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345885" indent="-345885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197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629891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29891" algn="l"/>
        </a:tabLst>
        <a:defRPr sz="2797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913897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481911" indent="-22371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3897" algn="l"/>
        </a:tabLst>
        <a:defRPr sz="1998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711971" indent="-230062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998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11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7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3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6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360" userDrawn="1">
          <p15:clr>
            <a:srgbClr val="000000"/>
          </p15:clr>
        </p15:guide>
        <p15:guide id="6" pos="320" userDrawn="1">
          <p15:clr>
            <a:srgbClr val="000000"/>
          </p15:clr>
        </p15:guide>
        <p15:guide id="8" orient="horz" pos="240" userDrawn="1">
          <p15:clr>
            <a:srgbClr val="000000"/>
          </p15:clr>
        </p15:guide>
        <p15:guide id="13" orient="horz" pos="4016" userDrawn="1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98000">
              <a:srgbClr val="1A00B3"/>
            </a:gs>
            <a:gs pos="66000">
              <a:srgbClr val="1104B1"/>
            </a:gs>
            <a:gs pos="0">
              <a:srgbClr val="5349E1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11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21" r:id="rId7"/>
    <p:sldLayoutId id="2147483938" r:id="rId8"/>
  </p:sldLayoutIdLst>
  <p:transition>
    <p:fade/>
  </p:transition>
  <p:hf hdr="0" dt="0"/>
  <p:txStyles>
    <p:titleStyle>
      <a:lvl1pPr algn="l" defTabSz="913861" rtl="0" eaLnBrk="1" latinLnBrk="0" hangingPunct="1">
        <a:lnSpc>
          <a:spcPct val="90000"/>
        </a:lnSpc>
        <a:spcBef>
          <a:spcPct val="0"/>
        </a:spcBef>
        <a:buNone/>
        <a:defRPr lang="en-US" sz="5462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345885" indent="-345885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197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629891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29891" algn="l"/>
        </a:tabLst>
        <a:defRPr sz="2797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913897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481911" indent="-22371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3897" algn="l"/>
        </a:tabLst>
        <a:defRPr sz="1998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711971" indent="-230062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998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11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7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3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6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360" userDrawn="1">
          <p15:clr>
            <a:srgbClr val="000000"/>
          </p15:clr>
        </p15:guide>
        <p15:guide id="6" pos="320" userDrawn="1">
          <p15:clr>
            <a:srgbClr val="000000"/>
          </p15:clr>
        </p15:guide>
        <p15:guide id="8" orient="horz" pos="240" userDrawn="1">
          <p15:clr>
            <a:srgbClr val="000000"/>
          </p15:clr>
        </p15:guide>
        <p15:guide id="13" orient="horz" pos="4016" userDrawn="1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CDACA-16B8-49C4-95BA-EF56947B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DA670-D1BC-4671-8525-BB013735A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0B51-AC0F-4911-A42C-ECC5F54FB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2F678-5BF2-4350-A69A-198EC882E924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E38E5-1B45-48DD-A8B5-059FDBF46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B611B-1DC8-4FE2-A59E-5C291F634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E096F-4979-45DE-88A8-AD160D7D2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91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46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2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5" algn="l" defTabSz="9144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5" algn="l" defTabSz="9144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5" algn="l" defTabSz="9144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4" algn="l" defTabSz="914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40701"/>
            <a:ext cx="10972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59903"/>
            <a:ext cx="10972800" cy="376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49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7" r:id="rId10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267" kern="1200" baseline="0">
          <a:solidFill>
            <a:srgbClr val="343741"/>
          </a:solidFill>
          <a:latin typeface="IBM Plex Sans" panose="020B0503050203000203" pitchFamily="34" charset="0"/>
          <a:ea typeface="+mj-ea"/>
          <a:cs typeface="Museo Sans 10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667" b="0" i="0" strike="noStrike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2pPr>
      <a:lvl3pPr marL="1676358" indent="-457189" algn="l" defTabSz="609585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67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67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6.png"/><Relationship Id="rId3" Type="http://schemas.openxmlformats.org/officeDocument/2006/relationships/image" Target="../media/image80.svg"/><Relationship Id="rId7" Type="http://schemas.openxmlformats.org/officeDocument/2006/relationships/image" Target="../media/image84.png"/><Relationship Id="rId12" Type="http://schemas.openxmlformats.org/officeDocument/2006/relationships/image" Target="../media/image85.png"/><Relationship Id="rId2" Type="http://schemas.openxmlformats.org/officeDocument/2006/relationships/image" Target="../media/image79.png"/><Relationship Id="rId16" Type="http://schemas.openxmlformats.org/officeDocument/2006/relationships/image" Target="../media/image9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svg"/><Relationship Id="rId11" Type="http://schemas.openxmlformats.org/officeDocument/2006/relationships/image" Target="../media/image92.png"/><Relationship Id="rId5" Type="http://schemas.openxmlformats.org/officeDocument/2006/relationships/image" Target="../media/image82.png"/><Relationship Id="rId15" Type="http://schemas.openxmlformats.org/officeDocument/2006/relationships/image" Target="../media/image93.png"/><Relationship Id="rId10" Type="http://schemas.openxmlformats.org/officeDocument/2006/relationships/image" Target="../media/image90.svg"/><Relationship Id="rId4" Type="http://schemas.openxmlformats.org/officeDocument/2006/relationships/image" Target="../media/image81.png"/><Relationship Id="rId9" Type="http://schemas.openxmlformats.org/officeDocument/2006/relationships/image" Target="../media/image89.png"/><Relationship Id="rId1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80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11" Type="http://schemas.openxmlformats.org/officeDocument/2006/relationships/image" Target="../media/image79.png"/><Relationship Id="rId5" Type="http://schemas.openxmlformats.org/officeDocument/2006/relationships/image" Target="../media/image84.png"/><Relationship Id="rId10" Type="http://schemas.openxmlformats.org/officeDocument/2006/relationships/image" Target="../media/image90.svg"/><Relationship Id="rId4" Type="http://schemas.openxmlformats.org/officeDocument/2006/relationships/image" Target="../media/image83.svg"/><Relationship Id="rId9" Type="http://schemas.openxmlformats.org/officeDocument/2006/relationships/image" Target="../media/image89.png"/><Relationship Id="rId1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8.png"/><Relationship Id="rId3" Type="http://schemas.openxmlformats.org/officeDocument/2006/relationships/image" Target="../media/image80.svg"/><Relationship Id="rId7" Type="http://schemas.openxmlformats.org/officeDocument/2006/relationships/image" Target="../media/image85.png"/><Relationship Id="rId12" Type="http://schemas.openxmlformats.org/officeDocument/2006/relationships/image" Target="../media/image95.svg"/><Relationship Id="rId2" Type="http://schemas.openxmlformats.org/officeDocument/2006/relationships/image" Target="../media/image79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69.png"/><Relationship Id="rId5" Type="http://schemas.openxmlformats.org/officeDocument/2006/relationships/image" Target="../media/image83.svg"/><Relationship Id="rId15" Type="http://schemas.openxmlformats.org/officeDocument/2006/relationships/image" Target="../media/image90.svg"/><Relationship Id="rId10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8.png"/><Relationship Id="rId3" Type="http://schemas.openxmlformats.org/officeDocument/2006/relationships/image" Target="../media/image80.svg"/><Relationship Id="rId7" Type="http://schemas.openxmlformats.org/officeDocument/2006/relationships/image" Target="../media/image85.png"/><Relationship Id="rId12" Type="http://schemas.openxmlformats.org/officeDocument/2006/relationships/image" Target="../media/image95.svg"/><Relationship Id="rId2" Type="http://schemas.openxmlformats.org/officeDocument/2006/relationships/image" Target="../media/image79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69.png"/><Relationship Id="rId5" Type="http://schemas.openxmlformats.org/officeDocument/2006/relationships/image" Target="../media/image83.svg"/><Relationship Id="rId15" Type="http://schemas.openxmlformats.org/officeDocument/2006/relationships/image" Target="../media/image90.svg"/><Relationship Id="rId10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sv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hyperlink" Target="mailto:Michael.Cade@veeam.com" TargetMode="External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sv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47.png"/><Relationship Id="rId10" Type="http://schemas.openxmlformats.org/officeDocument/2006/relationships/image" Target="../media/image64.png"/><Relationship Id="rId4" Type="http://schemas.openxmlformats.org/officeDocument/2006/relationships/image" Target="../media/image59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7.png"/><Relationship Id="rId10" Type="http://schemas.openxmlformats.org/officeDocument/2006/relationships/image" Target="../media/image70.svg"/><Relationship Id="rId4" Type="http://schemas.openxmlformats.org/officeDocument/2006/relationships/image" Target="../media/image59.svg"/><Relationship Id="rId9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svg"/><Relationship Id="rId11" Type="http://schemas.openxmlformats.org/officeDocument/2006/relationships/image" Target="../media/image75.png"/><Relationship Id="rId5" Type="http://schemas.openxmlformats.org/officeDocument/2006/relationships/image" Target="../media/image65.png"/><Relationship Id="rId10" Type="http://schemas.openxmlformats.org/officeDocument/2006/relationships/image" Target="../media/image74.svg"/><Relationship Id="rId4" Type="http://schemas.openxmlformats.org/officeDocument/2006/relationships/image" Target="../media/image64.png"/><Relationship Id="rId9" Type="http://schemas.openxmlformats.org/officeDocument/2006/relationships/image" Target="../media/image73.png"/><Relationship Id="rId14" Type="http://schemas.openxmlformats.org/officeDocument/2006/relationships/image" Target="../media/image7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openxmlformats.org/officeDocument/2006/relationships/image" Target="../media/image80.sv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9.png"/><Relationship Id="rId3" Type="http://schemas.openxmlformats.org/officeDocument/2006/relationships/image" Target="../media/image80.sv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sv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9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CDBA385-1455-F14D-B6D2-956B75CD6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299" y="2120207"/>
            <a:ext cx="10814416" cy="1763936"/>
          </a:xfrm>
        </p:spPr>
        <p:txBody>
          <a:bodyPr lIns="0" tIns="45720" rIns="91440" bIns="45720" anchor="ctr">
            <a:noAutofit/>
          </a:bodyPr>
          <a:lstStyle/>
          <a:p>
            <a:r>
              <a:rPr lang="en-GB" sz="6350" dirty="0">
                <a:ea typeface="+mn-lt"/>
                <a:cs typeface="+mn-lt"/>
              </a:rPr>
              <a:t>Integrating Backup Into Your GitOps </a:t>
            </a:r>
            <a:r>
              <a:rPr lang="en-GB" sz="6350" strike="sngStrike" dirty="0">
                <a:solidFill>
                  <a:srgbClr val="FF0000"/>
                </a:solidFill>
                <a:ea typeface="+mn-lt"/>
                <a:cs typeface="+mn-lt"/>
              </a:rPr>
              <a:t>CI</a:t>
            </a:r>
            <a:r>
              <a:rPr lang="en-GB" sz="6350" dirty="0">
                <a:ea typeface="+mn-lt"/>
                <a:cs typeface="+mn-lt"/>
              </a:rPr>
              <a:t>/CD Pipeline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51E0B-E959-4AD4-9A6C-AEC0119B18B5}"/>
              </a:ext>
            </a:extLst>
          </p:cNvPr>
          <p:cNvSpPr txBox="1">
            <a:spLocks/>
          </p:cNvSpPr>
          <p:nvPr/>
        </p:nvSpPr>
        <p:spPr>
          <a:xfrm>
            <a:off x="2173661" y="4737794"/>
            <a:ext cx="2637654" cy="1390632"/>
          </a:xfrm>
          <a:prstGeom prst="rect">
            <a:avLst/>
          </a:prstGeom>
        </p:spPr>
        <p:txBody>
          <a:bodyPr>
            <a:normAutofit/>
          </a:bodyPr>
          <a:lstStyle>
            <a:lvl1pPr marL="259654" indent="-259654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5">
                <a:latin typeface="Tahoma"/>
              </a:rPr>
              <a:t>Michael Cade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65">
                <a:latin typeface="Tahoma"/>
              </a:rPr>
              <a:t>Senior Technologist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65">
                <a:latin typeface="Tahoma"/>
              </a:rPr>
              <a:t>Kasten by Veeam</a:t>
            </a:r>
            <a:endParaRPr lang="en-US" sz="1865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865">
                <a:latin typeface="Tahoma"/>
              </a:rPr>
              <a:t>     @MichaelCade1</a:t>
            </a:r>
            <a:endParaRPr lang="en-US" sz="1865">
              <a:latin typeface="Tahoma"/>
              <a:ea typeface="Tahoma"/>
              <a:cs typeface="Tahoma"/>
            </a:endParaRPr>
          </a:p>
          <a:p>
            <a:endParaRPr lang="en-US" sz="3197">
              <a:latin typeface="IBM Plex Sans Light" panose="020B0403050203000203" pitchFamily="34" charset="0"/>
            </a:endParaRP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34CB62CB-B170-4A5B-8F56-1786407C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1"/>
          <a:stretch/>
        </p:blipFill>
        <p:spPr>
          <a:xfrm>
            <a:off x="1058766" y="4887286"/>
            <a:ext cx="997030" cy="988260"/>
          </a:xfrm>
          <a:prstGeom prst="roundRect">
            <a:avLst>
              <a:gd name="adj" fmla="val 10109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8D8DC-51D7-473D-8F4F-EB1CC2A4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45" y="5656579"/>
            <a:ext cx="331036" cy="31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623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399CE1-8DE0-CA0B-5398-76BA53BBCC7D}"/>
              </a:ext>
            </a:extLst>
          </p:cNvPr>
          <p:cNvSpPr/>
          <p:nvPr/>
        </p:nvSpPr>
        <p:spPr>
          <a:xfrm>
            <a:off x="2287952" y="846163"/>
            <a:ext cx="8191492" cy="4965914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A8FEB2C-9528-F6EF-2D92-A2289EF1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161" y="1981520"/>
            <a:ext cx="946643" cy="946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0A59CD-B230-35ED-6D19-70DDE2157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35" y="429400"/>
            <a:ext cx="1307190" cy="1267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9E8D25-447B-F466-C78A-6E7931D4491D}"/>
              </a:ext>
            </a:extLst>
          </p:cNvPr>
          <p:cNvSpPr txBox="1"/>
          <p:nvPr/>
        </p:nvSpPr>
        <p:spPr>
          <a:xfrm>
            <a:off x="3296222" y="1392900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kasten-io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F86495A-C99F-B527-93FD-B1BC9E8C308A}"/>
              </a:ext>
            </a:extLst>
          </p:cNvPr>
          <p:cNvSpPr/>
          <p:nvPr/>
        </p:nvSpPr>
        <p:spPr>
          <a:xfrm>
            <a:off x="2989056" y="1689066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3" name="Рисунок 69">
            <a:extLst>
              <a:ext uri="{FF2B5EF4-FFF2-40B4-BE49-F238E27FC236}">
                <a16:creationId xmlns:a16="http://schemas.microsoft.com/office/drawing/2014/main" id="{85273987-B7BF-9261-BAFF-DD99D58CE8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6992" t="48412" r="46992" b="48412"/>
          <a:stretch/>
        </p:blipFill>
        <p:spPr>
          <a:xfrm>
            <a:off x="647870" y="1909327"/>
            <a:ext cx="1155510" cy="863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6EDE1-9307-DB8C-F95D-8C03F6394F49}"/>
              </a:ext>
            </a:extLst>
          </p:cNvPr>
          <p:cNvSpPr txBox="1"/>
          <p:nvPr/>
        </p:nvSpPr>
        <p:spPr>
          <a:xfrm>
            <a:off x="558333" y="2747871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Remote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B3EB-6291-014B-998D-A867EF5F9133}"/>
              </a:ext>
            </a:extLst>
          </p:cNvPr>
          <p:cNvSpPr txBox="1"/>
          <p:nvPr/>
        </p:nvSpPr>
        <p:spPr>
          <a:xfrm>
            <a:off x="3297376" y="3455841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 err="1">
                <a:solidFill>
                  <a:srgbClr val="37A2DE"/>
                </a:solidFill>
                <a:latin typeface="Tahoma"/>
              </a:rPr>
              <a:t>argocd</a:t>
            </a:r>
            <a:endParaRPr lang="en-US" sz="1599" dirty="0">
              <a:solidFill>
                <a:srgbClr val="37A2DE"/>
              </a:solidFill>
              <a:latin typeface="Tahom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EB80BA-BE3F-3738-AD9F-3741634CAF7A}"/>
              </a:ext>
            </a:extLst>
          </p:cNvPr>
          <p:cNvSpPr/>
          <p:nvPr/>
        </p:nvSpPr>
        <p:spPr>
          <a:xfrm>
            <a:off x="2990210" y="3752007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26" name="Picture 2" descr="CNCF Branding | Argo">
            <a:extLst>
              <a:ext uri="{FF2B5EF4-FFF2-40B4-BE49-F238E27FC236}">
                <a16:creationId xmlns:a16="http://schemas.microsoft.com/office/drawing/2014/main" id="{A8FAC5DF-0717-960D-D345-D4D62080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92" y="3854225"/>
            <a:ext cx="932841" cy="13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564903C1-19B6-AF9B-ECF6-FB162C722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38" y="3854225"/>
            <a:ext cx="1366059" cy="1366059"/>
          </a:xfrm>
          <a:prstGeom prst="rect">
            <a:avLst/>
          </a:prstGeom>
        </p:spPr>
      </p:pic>
      <p:pic>
        <p:nvPicPr>
          <p:cNvPr id="35" name="Picture 20">
            <a:extLst>
              <a:ext uri="{FF2B5EF4-FFF2-40B4-BE49-F238E27FC236}">
                <a16:creationId xmlns:a16="http://schemas.microsoft.com/office/drawing/2014/main" id="{80DD48DC-07D8-3064-0688-6FA8745B6B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68129" y="2928163"/>
            <a:ext cx="578967" cy="10217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6D761F-7D2C-B9D2-AB20-88993C29E063}"/>
              </a:ext>
            </a:extLst>
          </p:cNvPr>
          <p:cNvSpPr txBox="1"/>
          <p:nvPr/>
        </p:nvSpPr>
        <p:spPr>
          <a:xfrm>
            <a:off x="10690320" y="4036389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User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D21572-21E4-449D-9408-616ABC4C6A02}"/>
              </a:ext>
            </a:extLst>
          </p:cNvPr>
          <p:cNvCxnSpPr/>
          <p:nvPr/>
        </p:nvCxnSpPr>
        <p:spPr>
          <a:xfrm>
            <a:off x="1750004" y="4421688"/>
            <a:ext cx="1769157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1F4795-C99D-FD31-4610-85F09905F348}"/>
              </a:ext>
            </a:extLst>
          </p:cNvPr>
          <p:cNvCxnSpPr/>
          <p:nvPr/>
        </p:nvCxnSpPr>
        <p:spPr>
          <a:xfrm>
            <a:off x="4326843" y="4448828"/>
            <a:ext cx="1769157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4E6BEC-AC4B-69A5-21A1-0C39FABDEE06}"/>
              </a:ext>
            </a:extLst>
          </p:cNvPr>
          <p:cNvGrpSpPr/>
          <p:nvPr/>
        </p:nvGrpSpPr>
        <p:grpSpPr>
          <a:xfrm>
            <a:off x="6156641" y="1363265"/>
            <a:ext cx="3676290" cy="3920294"/>
            <a:chOff x="6156641" y="1363265"/>
            <a:chExt cx="3676290" cy="392029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A393EE2-A412-B412-652B-3847FE45A90D}"/>
                </a:ext>
              </a:extLst>
            </p:cNvPr>
            <p:cNvSpPr/>
            <p:nvPr/>
          </p:nvSpPr>
          <p:spPr>
            <a:xfrm>
              <a:off x="6156641" y="1664099"/>
              <a:ext cx="3676290" cy="3619460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 defTabSz="913737"/>
              <a:endParaRPr lang="en-US" sz="1798">
                <a:solidFill>
                  <a:srgbClr val="37A2DE"/>
                </a:solidFill>
                <a:latin typeface="Tahom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7D5F74-AFD2-16D0-69C0-09D8468598FD}"/>
                </a:ext>
              </a:extLst>
            </p:cNvPr>
            <p:cNvSpPr txBox="1"/>
            <p:nvPr/>
          </p:nvSpPr>
          <p:spPr>
            <a:xfrm>
              <a:off x="6436179" y="1363265"/>
              <a:ext cx="3214847" cy="385592"/>
            </a:xfrm>
            <a:prstGeom prst="rect">
              <a:avLst/>
            </a:prstGeom>
            <a:noFill/>
          </p:spPr>
          <p:txBody>
            <a:bodyPr wrap="square" lIns="121807" tIns="0" rIns="121807" bIns="0" rtlCol="0" anchor="t" anchorCtr="0">
              <a:noAutofit/>
            </a:bodyPr>
            <a:lstStyle/>
            <a:p>
              <a:pPr algn="ctr" defTabSz="913737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BCD500"/>
                </a:buClr>
              </a:pPr>
              <a:r>
                <a:rPr lang="en-US" sz="1550" dirty="0">
                  <a:solidFill>
                    <a:srgbClr val="37A2DE"/>
                  </a:solidFill>
                  <a:latin typeface="Tahoma"/>
                </a:rPr>
                <a:t>stock-demo</a:t>
              </a:r>
              <a:endParaRPr lang="en-US" sz="1599" dirty="0">
                <a:solidFill>
                  <a:srgbClr val="37A2DE"/>
                </a:solidFill>
                <a:latin typeface="Tahoma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C873C41-2ED0-3893-CDE1-A092007E6490}"/>
                </a:ext>
              </a:extLst>
            </p:cNvPr>
            <p:cNvSpPr/>
            <p:nvPr/>
          </p:nvSpPr>
          <p:spPr>
            <a:xfrm>
              <a:off x="7265385" y="2213875"/>
              <a:ext cx="1469771" cy="1487863"/>
            </a:xfrm>
            <a:prstGeom prst="roundRect">
              <a:avLst/>
            </a:prstGeom>
            <a:noFill/>
            <a:ln w="12700">
              <a:solidFill>
                <a:schemeClr val="accent4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 defTabSz="913737"/>
              <a:endParaRPr lang="en-US" sz="1798">
                <a:solidFill>
                  <a:srgbClr val="37A2DE"/>
                </a:solidFill>
                <a:latin typeface="Tahoma"/>
              </a:endParaRPr>
            </a:p>
          </p:txBody>
        </p:sp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0A3D6FAD-4BE8-323F-B68F-E46F347F4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9959" y="1838707"/>
              <a:ext cx="848613" cy="8220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 descr="A logo with a blue background&#10;&#10;Description automatically generated with low confidence">
              <a:extLst>
                <a:ext uri="{FF2B5EF4-FFF2-40B4-BE49-F238E27FC236}">
                  <a16:creationId xmlns:a16="http://schemas.microsoft.com/office/drawing/2014/main" id="{DD1A17FE-EC34-5C05-5E76-63CC9FE1C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96472" y="2469752"/>
              <a:ext cx="1007595" cy="9761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 descr="A blue logo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8FCC3AE3-2C63-92E4-4852-D36CC4321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8248" y="3980444"/>
              <a:ext cx="1093076" cy="10589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 descr="A picture containing text, sign, stop, outdoor&#10;&#10;Description automatically generated">
              <a:extLst>
                <a:ext uri="{FF2B5EF4-FFF2-40B4-BE49-F238E27FC236}">
                  <a16:creationId xmlns:a16="http://schemas.microsoft.com/office/drawing/2014/main" id="{E1B2D792-7A11-9777-44C0-62BDB183C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4210" y="2546642"/>
              <a:ext cx="874652" cy="8473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68A9F3-D340-0B4F-1AB5-E0EEA0E0E470}"/>
              </a:ext>
            </a:extLst>
          </p:cNvPr>
          <p:cNvCxnSpPr>
            <a:cxnSpLocks/>
          </p:cNvCxnSpPr>
          <p:nvPr/>
        </p:nvCxnSpPr>
        <p:spPr>
          <a:xfrm>
            <a:off x="8026196" y="5039362"/>
            <a:ext cx="0" cy="1081689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78">
            <a:extLst>
              <a:ext uri="{FF2B5EF4-FFF2-40B4-BE49-F238E27FC236}">
                <a16:creationId xmlns:a16="http://schemas.microsoft.com/office/drawing/2014/main" id="{9042F215-EBC8-68FF-2CA0-B1DD46DF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 bwMode="auto">
          <a:xfrm>
            <a:off x="7671523" y="5942216"/>
            <a:ext cx="744158" cy="77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799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399CE1-8DE0-CA0B-5398-76BA53BBCC7D}"/>
              </a:ext>
            </a:extLst>
          </p:cNvPr>
          <p:cNvSpPr/>
          <p:nvPr/>
        </p:nvSpPr>
        <p:spPr>
          <a:xfrm>
            <a:off x="2287952" y="846163"/>
            <a:ext cx="8191492" cy="4965914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B123B7-D4D9-1EE7-8E5D-798EAE16E041}"/>
              </a:ext>
            </a:extLst>
          </p:cNvPr>
          <p:cNvSpPr/>
          <p:nvPr/>
        </p:nvSpPr>
        <p:spPr>
          <a:xfrm>
            <a:off x="6156641" y="1664099"/>
            <a:ext cx="3676290" cy="3619460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A59CD-B230-35ED-6D19-70DDE2157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35" y="429400"/>
            <a:ext cx="1307190" cy="1267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9E8D25-447B-F466-C78A-6E7931D4491D}"/>
              </a:ext>
            </a:extLst>
          </p:cNvPr>
          <p:cNvSpPr txBox="1"/>
          <p:nvPr/>
        </p:nvSpPr>
        <p:spPr>
          <a:xfrm>
            <a:off x="3296222" y="1392900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kasten-io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F86495A-C99F-B527-93FD-B1BC9E8C308A}"/>
              </a:ext>
            </a:extLst>
          </p:cNvPr>
          <p:cNvSpPr/>
          <p:nvPr/>
        </p:nvSpPr>
        <p:spPr>
          <a:xfrm>
            <a:off x="2989056" y="1689066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3" name="Рисунок 69">
            <a:extLst>
              <a:ext uri="{FF2B5EF4-FFF2-40B4-BE49-F238E27FC236}">
                <a16:creationId xmlns:a16="http://schemas.microsoft.com/office/drawing/2014/main" id="{85273987-B7BF-9261-BAFF-DD99D58CE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6992" t="48412" r="46992" b="48412"/>
          <a:stretch/>
        </p:blipFill>
        <p:spPr>
          <a:xfrm>
            <a:off x="647870" y="1909327"/>
            <a:ext cx="1155510" cy="863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6EDE1-9307-DB8C-F95D-8C03F6394F49}"/>
              </a:ext>
            </a:extLst>
          </p:cNvPr>
          <p:cNvSpPr txBox="1"/>
          <p:nvPr/>
        </p:nvSpPr>
        <p:spPr>
          <a:xfrm>
            <a:off x="558333" y="2747871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Remote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B3EB-6291-014B-998D-A867EF5F9133}"/>
              </a:ext>
            </a:extLst>
          </p:cNvPr>
          <p:cNvSpPr txBox="1"/>
          <p:nvPr/>
        </p:nvSpPr>
        <p:spPr>
          <a:xfrm>
            <a:off x="3297376" y="3455841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 err="1">
                <a:solidFill>
                  <a:srgbClr val="37A2DE"/>
                </a:solidFill>
                <a:latin typeface="Tahoma"/>
              </a:rPr>
              <a:t>argocd</a:t>
            </a:r>
            <a:endParaRPr lang="en-US" sz="1599" dirty="0">
              <a:solidFill>
                <a:srgbClr val="37A2DE"/>
              </a:solidFill>
              <a:latin typeface="Tahom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EB80BA-BE3F-3738-AD9F-3741634CAF7A}"/>
              </a:ext>
            </a:extLst>
          </p:cNvPr>
          <p:cNvSpPr/>
          <p:nvPr/>
        </p:nvSpPr>
        <p:spPr>
          <a:xfrm>
            <a:off x="2990210" y="3752007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26" name="Picture 2" descr="CNCF Branding | Argo">
            <a:extLst>
              <a:ext uri="{FF2B5EF4-FFF2-40B4-BE49-F238E27FC236}">
                <a16:creationId xmlns:a16="http://schemas.microsoft.com/office/drawing/2014/main" id="{A8FAC5DF-0717-960D-D345-D4D62080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92" y="3854225"/>
            <a:ext cx="932841" cy="13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E29811-7B43-32AD-C002-F305076EC8B5}"/>
              </a:ext>
            </a:extLst>
          </p:cNvPr>
          <p:cNvSpPr/>
          <p:nvPr/>
        </p:nvSpPr>
        <p:spPr>
          <a:xfrm>
            <a:off x="7265385" y="2213875"/>
            <a:ext cx="1469771" cy="1487863"/>
          </a:xfrm>
          <a:prstGeom prst="roundRect">
            <a:avLst/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9" name="Picture 18" descr="A logo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601AB0FA-FA72-FCC1-A988-3A50F4F83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472" y="2469752"/>
            <a:ext cx="1007595" cy="976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0FA21-66BA-66C5-5E32-CD97172F5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248" y="3980444"/>
            <a:ext cx="1093076" cy="1058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564903C1-19B6-AF9B-ECF6-FB162C722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38" y="3854225"/>
            <a:ext cx="1366059" cy="1366059"/>
          </a:xfrm>
          <a:prstGeom prst="rect">
            <a:avLst/>
          </a:prstGeom>
        </p:spPr>
      </p:pic>
      <p:pic>
        <p:nvPicPr>
          <p:cNvPr id="35" name="Picture 20">
            <a:extLst>
              <a:ext uri="{FF2B5EF4-FFF2-40B4-BE49-F238E27FC236}">
                <a16:creationId xmlns:a16="http://schemas.microsoft.com/office/drawing/2014/main" id="{80DD48DC-07D8-3064-0688-6FA8745B6B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68129" y="2928163"/>
            <a:ext cx="578967" cy="10217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6D761F-7D2C-B9D2-AB20-88993C29E063}"/>
              </a:ext>
            </a:extLst>
          </p:cNvPr>
          <p:cNvSpPr txBox="1"/>
          <p:nvPr/>
        </p:nvSpPr>
        <p:spPr>
          <a:xfrm>
            <a:off x="10690320" y="4036389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User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EEA27-501A-935B-E767-4ECF281F33E6}"/>
              </a:ext>
            </a:extLst>
          </p:cNvPr>
          <p:cNvCxnSpPr/>
          <p:nvPr/>
        </p:nvCxnSpPr>
        <p:spPr>
          <a:xfrm>
            <a:off x="1750004" y="4421688"/>
            <a:ext cx="1769157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A1D796-B438-DDD8-9B9D-923D226DCB89}"/>
              </a:ext>
            </a:extLst>
          </p:cNvPr>
          <p:cNvGrpSpPr/>
          <p:nvPr/>
        </p:nvGrpSpPr>
        <p:grpSpPr>
          <a:xfrm>
            <a:off x="1207771" y="4322095"/>
            <a:ext cx="10149840" cy="1938655"/>
            <a:chOff x="1207771" y="4322095"/>
            <a:chExt cx="10149840" cy="19386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CEB9120A-B524-731A-5AB4-65F5B9A1FF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5491" y="-295625"/>
              <a:ext cx="914400" cy="10149840"/>
            </a:xfrm>
            <a:prstGeom prst="bentConnector3">
              <a:avLst>
                <a:gd name="adj1" fmla="val 203583"/>
              </a:avLst>
            </a:prstGeom>
            <a:ln w="381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5A206F-C732-518C-5916-E6FA3BD1F2BE}"/>
                </a:ext>
              </a:extLst>
            </p:cNvPr>
            <p:cNvSpPr txBox="1"/>
            <p:nvPr/>
          </p:nvSpPr>
          <p:spPr>
            <a:xfrm>
              <a:off x="4675267" y="5875158"/>
              <a:ext cx="3214847" cy="385592"/>
            </a:xfrm>
            <a:prstGeom prst="rect">
              <a:avLst/>
            </a:prstGeom>
            <a:noFill/>
          </p:spPr>
          <p:txBody>
            <a:bodyPr wrap="square" lIns="121807" tIns="0" rIns="121807" bIns="0" rtlCol="0" anchor="t" anchorCtr="0">
              <a:noAutofit/>
            </a:bodyPr>
            <a:lstStyle/>
            <a:p>
              <a:pPr algn="ctr" defTabSz="913737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BCD500"/>
                </a:buClr>
              </a:pPr>
              <a:r>
                <a:rPr lang="en-US" sz="1599" dirty="0">
                  <a:solidFill>
                    <a:schemeClr val="accent4"/>
                  </a:solidFill>
                  <a:latin typeface="Tahoma"/>
                </a:rPr>
                <a:t>git commit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2211C4-EDFF-577D-A1A5-4F86EEDCE419}"/>
              </a:ext>
            </a:extLst>
          </p:cNvPr>
          <p:cNvGrpSpPr/>
          <p:nvPr/>
        </p:nvGrpSpPr>
        <p:grpSpPr>
          <a:xfrm>
            <a:off x="3285022" y="3080383"/>
            <a:ext cx="3214847" cy="1341305"/>
            <a:chOff x="3288197" y="3080383"/>
            <a:chExt cx="3214847" cy="134130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FA11FA-6C66-51EC-E810-08A0AB9C7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0244" y="3080383"/>
              <a:ext cx="0" cy="1341305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C2106-9A77-5EF9-EB2A-77B8AC087FF5}"/>
                </a:ext>
              </a:extLst>
            </p:cNvPr>
            <p:cNvSpPr txBox="1"/>
            <p:nvPr/>
          </p:nvSpPr>
          <p:spPr>
            <a:xfrm>
              <a:off x="3288197" y="3458720"/>
              <a:ext cx="3214847" cy="385592"/>
            </a:xfrm>
            <a:prstGeom prst="rect">
              <a:avLst/>
            </a:prstGeom>
            <a:noFill/>
          </p:spPr>
          <p:txBody>
            <a:bodyPr wrap="square" lIns="121807" tIns="0" rIns="121807" bIns="0" rtlCol="0" anchor="t" anchorCtr="0">
              <a:noAutofit/>
            </a:bodyPr>
            <a:lstStyle/>
            <a:p>
              <a:pPr algn="ctr" defTabSz="913737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BCD500"/>
                </a:buClr>
              </a:pPr>
              <a:r>
                <a:rPr lang="en-US" sz="1599" dirty="0">
                  <a:solidFill>
                    <a:schemeClr val="accent4"/>
                  </a:solidFill>
                  <a:latin typeface="Tahoma"/>
                </a:rPr>
                <a:t>Pre-sync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44A5173-568E-E13B-370F-F28EF11F22AF}"/>
              </a:ext>
            </a:extLst>
          </p:cNvPr>
          <p:cNvSpPr/>
          <p:nvPr/>
        </p:nvSpPr>
        <p:spPr>
          <a:xfrm>
            <a:off x="6158427" y="1664715"/>
            <a:ext cx="3676290" cy="3619460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47AA38-3459-E0A6-3B08-9A2815F57C98}"/>
              </a:ext>
            </a:extLst>
          </p:cNvPr>
          <p:cNvGrpSpPr/>
          <p:nvPr/>
        </p:nvGrpSpPr>
        <p:grpSpPr>
          <a:xfrm>
            <a:off x="4478682" y="2198389"/>
            <a:ext cx="1690837" cy="271363"/>
            <a:chOff x="4465804" y="2198389"/>
            <a:chExt cx="1690837" cy="27136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E57AE6-6067-7474-E704-95E4F7C26301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65804" y="2454842"/>
              <a:ext cx="1690837" cy="1491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466BAA-6D40-A075-BD62-6E25E59AF47D}"/>
                </a:ext>
              </a:extLst>
            </p:cNvPr>
            <p:cNvSpPr txBox="1"/>
            <p:nvPr/>
          </p:nvSpPr>
          <p:spPr>
            <a:xfrm>
              <a:off x="4700935" y="2198389"/>
              <a:ext cx="1202172" cy="215213"/>
            </a:xfrm>
            <a:prstGeom prst="rect">
              <a:avLst/>
            </a:prstGeom>
            <a:noFill/>
          </p:spPr>
          <p:txBody>
            <a:bodyPr wrap="square" lIns="121807" tIns="0" rIns="121807" bIns="0" rtlCol="0" anchor="t" anchorCtr="0">
              <a:noAutofit/>
            </a:bodyPr>
            <a:lstStyle/>
            <a:p>
              <a:pPr algn="ctr" defTabSz="913737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BCD500"/>
                </a:buClr>
              </a:pPr>
              <a:r>
                <a:rPr lang="en-US" sz="1599" dirty="0">
                  <a:solidFill>
                    <a:schemeClr val="accent4"/>
                  </a:solidFill>
                  <a:latin typeface="Tahoma"/>
                </a:rPr>
                <a:t>Snapshot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A8FEB2C-9528-F6EF-2D92-A2289EF140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19161" y="1981520"/>
            <a:ext cx="946643" cy="946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1F32B25-EB1E-279B-005D-244EC71B6F6C}"/>
              </a:ext>
            </a:extLst>
          </p:cNvPr>
          <p:cNvGrpSpPr/>
          <p:nvPr/>
        </p:nvGrpSpPr>
        <p:grpSpPr>
          <a:xfrm>
            <a:off x="1712556" y="2187645"/>
            <a:ext cx="1806605" cy="267197"/>
            <a:chOff x="1712556" y="2187645"/>
            <a:chExt cx="1806605" cy="26719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2FA335C-EAFD-47CC-8237-8645E6EB8DD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712556" y="2444194"/>
              <a:ext cx="1806605" cy="1064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7A9D-9DAB-C7D3-B1E9-893653B914C7}"/>
                </a:ext>
              </a:extLst>
            </p:cNvPr>
            <p:cNvSpPr txBox="1"/>
            <p:nvPr/>
          </p:nvSpPr>
          <p:spPr>
            <a:xfrm>
              <a:off x="2223112" y="2187645"/>
              <a:ext cx="845702" cy="134962"/>
            </a:xfrm>
            <a:prstGeom prst="rect">
              <a:avLst/>
            </a:prstGeom>
            <a:noFill/>
          </p:spPr>
          <p:txBody>
            <a:bodyPr wrap="square" lIns="121807" tIns="0" rIns="121807" bIns="0" rtlCol="0" anchor="t" anchorCtr="0">
              <a:noAutofit/>
            </a:bodyPr>
            <a:lstStyle/>
            <a:p>
              <a:pPr algn="ctr" defTabSz="913737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BCD500"/>
                </a:buClr>
              </a:pPr>
              <a:r>
                <a:rPr lang="en-US" sz="1599" dirty="0">
                  <a:solidFill>
                    <a:schemeClr val="accent4"/>
                  </a:solidFill>
                  <a:latin typeface="Tahoma"/>
                </a:rPr>
                <a:t>Export</a:t>
              </a:r>
            </a:p>
          </p:txBody>
        </p:sp>
      </p:grpSp>
      <p:pic>
        <p:nvPicPr>
          <p:cNvPr id="34" name="Picture 33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E789FD6B-C8B7-056B-1068-96CBAA01F7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6717" y="2554782"/>
            <a:ext cx="874652" cy="8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75CABC4D-E8F7-4912-225C-B2458623C2BB}"/>
              </a:ext>
            </a:extLst>
          </p:cNvPr>
          <p:cNvGrpSpPr/>
          <p:nvPr/>
        </p:nvGrpSpPr>
        <p:grpSpPr>
          <a:xfrm>
            <a:off x="4387850" y="4161248"/>
            <a:ext cx="1768791" cy="260440"/>
            <a:chOff x="4387850" y="4161248"/>
            <a:chExt cx="1768791" cy="26044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DB41E3-9EED-3B6D-723E-E4613646D7E3}"/>
                </a:ext>
              </a:extLst>
            </p:cNvPr>
            <p:cNvCxnSpPr>
              <a:cxnSpLocks/>
            </p:cNvCxnSpPr>
            <p:nvPr/>
          </p:nvCxnSpPr>
          <p:spPr>
            <a:xfrm>
              <a:off x="4387850" y="4421688"/>
              <a:ext cx="176879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F9DA3B-977C-9A6F-4FA8-FC41FB6E3697}"/>
                </a:ext>
              </a:extLst>
            </p:cNvPr>
            <p:cNvSpPr txBox="1"/>
            <p:nvPr/>
          </p:nvSpPr>
          <p:spPr>
            <a:xfrm>
              <a:off x="4621757" y="4161248"/>
              <a:ext cx="1202172" cy="244357"/>
            </a:xfrm>
            <a:prstGeom prst="rect">
              <a:avLst/>
            </a:prstGeom>
            <a:noFill/>
          </p:spPr>
          <p:txBody>
            <a:bodyPr wrap="square" lIns="121807" tIns="0" rIns="121807" bIns="0" rtlCol="0" anchor="t" anchorCtr="0">
              <a:noAutofit/>
            </a:bodyPr>
            <a:lstStyle/>
            <a:p>
              <a:pPr algn="ctr" defTabSz="913737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BCD500"/>
                </a:buClr>
              </a:pPr>
              <a:r>
                <a:rPr lang="en-US" sz="1599" dirty="0">
                  <a:solidFill>
                    <a:schemeClr val="accent4"/>
                  </a:solidFill>
                  <a:latin typeface="Tahoma"/>
                </a:rPr>
                <a:t>Sync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1A46CF-7A05-C599-77B8-6ACEDF6C3602}"/>
              </a:ext>
            </a:extLst>
          </p:cNvPr>
          <p:cNvSpPr txBox="1"/>
          <p:nvPr/>
        </p:nvSpPr>
        <p:spPr>
          <a:xfrm>
            <a:off x="6436179" y="1363265"/>
            <a:ext cx="3214847" cy="385592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stock-demo</a:t>
            </a:r>
          </a:p>
        </p:txBody>
      </p:sp>
      <p:pic>
        <p:nvPicPr>
          <p:cNvPr id="4" name="Picture 3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0EBBE6D2-E420-F66C-DF19-820FCE544E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9073" y="1810573"/>
            <a:ext cx="832620" cy="80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838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9A8FEB2C-9528-F6EF-2D92-A2289EF1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161" y="1981520"/>
            <a:ext cx="946643" cy="946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B123B7-D4D9-1EE7-8E5D-798EAE16E041}"/>
              </a:ext>
            </a:extLst>
          </p:cNvPr>
          <p:cNvSpPr/>
          <p:nvPr/>
        </p:nvSpPr>
        <p:spPr>
          <a:xfrm>
            <a:off x="6156641" y="1664099"/>
            <a:ext cx="3676290" cy="3619460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E8D25-447B-F466-C78A-6E7931D4491D}"/>
              </a:ext>
            </a:extLst>
          </p:cNvPr>
          <p:cNvSpPr txBox="1"/>
          <p:nvPr/>
        </p:nvSpPr>
        <p:spPr>
          <a:xfrm>
            <a:off x="3296222" y="1392900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kasten-io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F86495A-C99F-B527-93FD-B1BC9E8C308A}"/>
              </a:ext>
            </a:extLst>
          </p:cNvPr>
          <p:cNvSpPr/>
          <p:nvPr/>
        </p:nvSpPr>
        <p:spPr>
          <a:xfrm>
            <a:off x="2989056" y="1689066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3" name="Рисунок 69">
            <a:extLst>
              <a:ext uri="{FF2B5EF4-FFF2-40B4-BE49-F238E27FC236}">
                <a16:creationId xmlns:a16="http://schemas.microsoft.com/office/drawing/2014/main" id="{85273987-B7BF-9261-BAFF-DD99D58CE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92" t="48412" r="46992" b="48412"/>
          <a:stretch/>
        </p:blipFill>
        <p:spPr>
          <a:xfrm>
            <a:off x="647870" y="1909327"/>
            <a:ext cx="1155510" cy="863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6EDE1-9307-DB8C-F95D-8C03F6394F49}"/>
              </a:ext>
            </a:extLst>
          </p:cNvPr>
          <p:cNvSpPr txBox="1"/>
          <p:nvPr/>
        </p:nvSpPr>
        <p:spPr>
          <a:xfrm>
            <a:off x="558333" y="2747871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Remote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B3EB-6291-014B-998D-A867EF5F9133}"/>
              </a:ext>
            </a:extLst>
          </p:cNvPr>
          <p:cNvSpPr txBox="1"/>
          <p:nvPr/>
        </p:nvSpPr>
        <p:spPr>
          <a:xfrm>
            <a:off x="3297376" y="3455841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 err="1">
                <a:solidFill>
                  <a:srgbClr val="37A2DE"/>
                </a:solidFill>
                <a:latin typeface="Tahoma"/>
              </a:rPr>
              <a:t>argocd</a:t>
            </a:r>
            <a:endParaRPr lang="en-US" sz="1599" dirty="0">
              <a:solidFill>
                <a:srgbClr val="37A2DE"/>
              </a:solidFill>
              <a:latin typeface="Tahom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EB80BA-BE3F-3738-AD9F-3741634CAF7A}"/>
              </a:ext>
            </a:extLst>
          </p:cNvPr>
          <p:cNvSpPr/>
          <p:nvPr/>
        </p:nvSpPr>
        <p:spPr>
          <a:xfrm>
            <a:off x="2990210" y="3752007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26" name="Picture 2" descr="CNCF Branding | Argo">
            <a:extLst>
              <a:ext uri="{FF2B5EF4-FFF2-40B4-BE49-F238E27FC236}">
                <a16:creationId xmlns:a16="http://schemas.microsoft.com/office/drawing/2014/main" id="{A8FAC5DF-0717-960D-D345-D4D62080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92" y="3854225"/>
            <a:ext cx="932841" cy="13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E29811-7B43-32AD-C002-F305076EC8B5}"/>
              </a:ext>
            </a:extLst>
          </p:cNvPr>
          <p:cNvSpPr/>
          <p:nvPr/>
        </p:nvSpPr>
        <p:spPr>
          <a:xfrm>
            <a:off x="7265385" y="2213875"/>
            <a:ext cx="1469771" cy="1487863"/>
          </a:xfrm>
          <a:prstGeom prst="roundRect">
            <a:avLst/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9" name="Picture 18" descr="A logo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601AB0FA-FA72-FCC1-A988-3A50F4F83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6472" y="2469752"/>
            <a:ext cx="1007595" cy="976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0FA21-66BA-66C5-5E32-CD97172F5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48" y="3980444"/>
            <a:ext cx="1093076" cy="1058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564903C1-19B6-AF9B-ECF6-FB162C722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38" y="3854225"/>
            <a:ext cx="1366059" cy="136605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896642F-FC74-6D7A-60C7-ACE441088052}"/>
              </a:ext>
            </a:extLst>
          </p:cNvPr>
          <p:cNvCxnSpPr/>
          <p:nvPr/>
        </p:nvCxnSpPr>
        <p:spPr>
          <a:xfrm>
            <a:off x="1750004" y="4421688"/>
            <a:ext cx="1769157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98B61-475A-6751-6718-468F995BAA57}"/>
              </a:ext>
            </a:extLst>
          </p:cNvPr>
          <p:cNvGrpSpPr/>
          <p:nvPr/>
        </p:nvGrpSpPr>
        <p:grpSpPr>
          <a:xfrm>
            <a:off x="1207771" y="4322095"/>
            <a:ext cx="10149840" cy="1938655"/>
            <a:chOff x="1207771" y="4322095"/>
            <a:chExt cx="10149840" cy="1938655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9F1B745-7FBC-23C4-645A-CEA05E9151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5491" y="-295625"/>
              <a:ext cx="914400" cy="10149840"/>
            </a:xfrm>
            <a:prstGeom prst="bentConnector3">
              <a:avLst>
                <a:gd name="adj1" fmla="val 203583"/>
              </a:avLst>
            </a:prstGeom>
            <a:ln w="381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36D061-E9BD-DAB4-292A-27584F6F307B}"/>
                </a:ext>
              </a:extLst>
            </p:cNvPr>
            <p:cNvSpPr txBox="1"/>
            <p:nvPr/>
          </p:nvSpPr>
          <p:spPr>
            <a:xfrm>
              <a:off x="4675267" y="5875158"/>
              <a:ext cx="3214847" cy="385592"/>
            </a:xfrm>
            <a:prstGeom prst="rect">
              <a:avLst/>
            </a:prstGeom>
            <a:noFill/>
          </p:spPr>
          <p:txBody>
            <a:bodyPr wrap="square" lIns="121807" tIns="0" rIns="121807" bIns="0" rtlCol="0" anchor="t" anchorCtr="0">
              <a:noAutofit/>
            </a:bodyPr>
            <a:lstStyle/>
            <a:p>
              <a:pPr algn="ctr" defTabSz="913737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BCD500"/>
                </a:buClr>
              </a:pPr>
              <a:r>
                <a:rPr lang="en-US" sz="1599" dirty="0">
                  <a:solidFill>
                    <a:schemeClr val="accent4"/>
                  </a:solidFill>
                  <a:latin typeface="Tahoma"/>
                </a:rPr>
                <a:t>git commit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6EDB3C-2727-C934-F5D7-DF6F1102C88C}"/>
              </a:ext>
            </a:extLst>
          </p:cNvPr>
          <p:cNvGrpSpPr/>
          <p:nvPr/>
        </p:nvGrpSpPr>
        <p:grpSpPr>
          <a:xfrm>
            <a:off x="4387850" y="4161248"/>
            <a:ext cx="1768791" cy="260440"/>
            <a:chOff x="4387850" y="4161248"/>
            <a:chExt cx="1768791" cy="26044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CD6D85-6BC9-F416-64FA-ADD7B1F49D87}"/>
                </a:ext>
              </a:extLst>
            </p:cNvPr>
            <p:cNvCxnSpPr>
              <a:cxnSpLocks/>
            </p:cNvCxnSpPr>
            <p:nvPr/>
          </p:nvCxnSpPr>
          <p:spPr>
            <a:xfrm>
              <a:off x="4387850" y="4421688"/>
              <a:ext cx="176879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B99D6E-5D0A-4EE1-8F2E-D47CA190D7CD}"/>
                </a:ext>
              </a:extLst>
            </p:cNvPr>
            <p:cNvSpPr txBox="1"/>
            <p:nvPr/>
          </p:nvSpPr>
          <p:spPr>
            <a:xfrm>
              <a:off x="4621757" y="4161248"/>
              <a:ext cx="1202172" cy="244357"/>
            </a:xfrm>
            <a:prstGeom prst="rect">
              <a:avLst/>
            </a:prstGeom>
            <a:noFill/>
          </p:spPr>
          <p:txBody>
            <a:bodyPr wrap="square" lIns="121807" tIns="0" rIns="121807" bIns="0" rtlCol="0" anchor="t" anchorCtr="0">
              <a:noAutofit/>
            </a:bodyPr>
            <a:lstStyle/>
            <a:p>
              <a:pPr algn="ctr" defTabSz="913737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BCD500"/>
                </a:buClr>
              </a:pPr>
              <a:r>
                <a:rPr lang="en-US" sz="1599" dirty="0">
                  <a:solidFill>
                    <a:schemeClr val="accent4"/>
                  </a:solidFill>
                  <a:latin typeface="Tahoma"/>
                </a:rPr>
                <a:t>Sync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D4C068-FFA1-F32E-3FA1-48D77B6D9BA7}"/>
              </a:ext>
            </a:extLst>
          </p:cNvPr>
          <p:cNvSpPr/>
          <p:nvPr/>
        </p:nvSpPr>
        <p:spPr>
          <a:xfrm>
            <a:off x="2287952" y="846163"/>
            <a:ext cx="8191492" cy="4965914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A59CD-B230-35ED-6D19-70DDE2157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935" y="429400"/>
            <a:ext cx="1307190" cy="1267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Graphic 32" descr="Close with solid fill">
            <a:extLst>
              <a:ext uri="{FF2B5EF4-FFF2-40B4-BE49-F238E27FC236}">
                <a16:creationId xmlns:a16="http://schemas.microsoft.com/office/drawing/2014/main" id="{2A69DF1B-DA34-FDA2-DE08-A024A55773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3492" y="3875960"/>
            <a:ext cx="1322587" cy="1322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F5DE2C99-990F-46C0-FC73-A814A9D8B1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6717" y="2554782"/>
            <a:ext cx="874652" cy="8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20">
            <a:extLst>
              <a:ext uri="{FF2B5EF4-FFF2-40B4-BE49-F238E27FC236}">
                <a16:creationId xmlns:a16="http://schemas.microsoft.com/office/drawing/2014/main" id="{EB95753D-5EE1-85AF-85DD-CF438BAF71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8129" y="2928163"/>
            <a:ext cx="578967" cy="102170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4D6CA02-7C28-95A0-41AD-B571398F2F28}"/>
              </a:ext>
            </a:extLst>
          </p:cNvPr>
          <p:cNvSpPr txBox="1"/>
          <p:nvPr/>
        </p:nvSpPr>
        <p:spPr>
          <a:xfrm>
            <a:off x="10690320" y="4036389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6D9F1-EC10-45DB-0F03-B92FD2D4D182}"/>
              </a:ext>
            </a:extLst>
          </p:cNvPr>
          <p:cNvSpPr txBox="1"/>
          <p:nvPr/>
        </p:nvSpPr>
        <p:spPr>
          <a:xfrm>
            <a:off x="6436179" y="1363265"/>
            <a:ext cx="3214847" cy="385592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stock-demo</a:t>
            </a:r>
          </a:p>
        </p:txBody>
      </p:sp>
      <p:pic>
        <p:nvPicPr>
          <p:cNvPr id="22" name="Picture 21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A0602D0F-9626-D920-097A-C8B69258EE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9073" y="1810573"/>
            <a:ext cx="832620" cy="80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8085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9A8FEB2C-9528-F6EF-2D92-A2289EF1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161" y="1981520"/>
            <a:ext cx="946643" cy="946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B123B7-D4D9-1EE7-8E5D-798EAE16E041}"/>
              </a:ext>
            </a:extLst>
          </p:cNvPr>
          <p:cNvSpPr/>
          <p:nvPr/>
        </p:nvSpPr>
        <p:spPr>
          <a:xfrm>
            <a:off x="6156641" y="1664099"/>
            <a:ext cx="3676290" cy="3619460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E8D25-447B-F466-C78A-6E7931D4491D}"/>
              </a:ext>
            </a:extLst>
          </p:cNvPr>
          <p:cNvSpPr txBox="1"/>
          <p:nvPr/>
        </p:nvSpPr>
        <p:spPr>
          <a:xfrm>
            <a:off x="3296222" y="1392900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kasten-io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F86495A-C99F-B527-93FD-B1BC9E8C308A}"/>
              </a:ext>
            </a:extLst>
          </p:cNvPr>
          <p:cNvSpPr/>
          <p:nvPr/>
        </p:nvSpPr>
        <p:spPr>
          <a:xfrm>
            <a:off x="2989056" y="1689066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3" name="Рисунок 69">
            <a:extLst>
              <a:ext uri="{FF2B5EF4-FFF2-40B4-BE49-F238E27FC236}">
                <a16:creationId xmlns:a16="http://schemas.microsoft.com/office/drawing/2014/main" id="{85273987-B7BF-9261-BAFF-DD99D58CE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92" t="48412" r="46992" b="48412"/>
          <a:stretch/>
        </p:blipFill>
        <p:spPr>
          <a:xfrm>
            <a:off x="647870" y="1909327"/>
            <a:ext cx="1155510" cy="863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6EDE1-9307-DB8C-F95D-8C03F6394F49}"/>
              </a:ext>
            </a:extLst>
          </p:cNvPr>
          <p:cNvSpPr txBox="1"/>
          <p:nvPr/>
        </p:nvSpPr>
        <p:spPr>
          <a:xfrm>
            <a:off x="558333" y="2747871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Remote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B3EB-6291-014B-998D-A867EF5F9133}"/>
              </a:ext>
            </a:extLst>
          </p:cNvPr>
          <p:cNvSpPr txBox="1"/>
          <p:nvPr/>
        </p:nvSpPr>
        <p:spPr>
          <a:xfrm>
            <a:off x="3297376" y="3455841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 err="1">
                <a:solidFill>
                  <a:srgbClr val="37A2DE"/>
                </a:solidFill>
                <a:latin typeface="Tahoma"/>
              </a:rPr>
              <a:t>argocd</a:t>
            </a:r>
            <a:endParaRPr lang="en-US" sz="1599" dirty="0">
              <a:solidFill>
                <a:srgbClr val="37A2DE"/>
              </a:solidFill>
              <a:latin typeface="Tahom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EB80BA-BE3F-3738-AD9F-3741634CAF7A}"/>
              </a:ext>
            </a:extLst>
          </p:cNvPr>
          <p:cNvSpPr/>
          <p:nvPr/>
        </p:nvSpPr>
        <p:spPr>
          <a:xfrm>
            <a:off x="2990210" y="3752007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26" name="Picture 2" descr="CNCF Branding | Argo">
            <a:extLst>
              <a:ext uri="{FF2B5EF4-FFF2-40B4-BE49-F238E27FC236}">
                <a16:creationId xmlns:a16="http://schemas.microsoft.com/office/drawing/2014/main" id="{A8FAC5DF-0717-960D-D345-D4D62080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92" y="3854225"/>
            <a:ext cx="932841" cy="13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E29811-7B43-32AD-C002-F305076EC8B5}"/>
              </a:ext>
            </a:extLst>
          </p:cNvPr>
          <p:cNvSpPr/>
          <p:nvPr/>
        </p:nvSpPr>
        <p:spPr>
          <a:xfrm>
            <a:off x="7265385" y="2213875"/>
            <a:ext cx="1469771" cy="1487863"/>
          </a:xfrm>
          <a:prstGeom prst="roundRect">
            <a:avLst/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9" name="Picture 18" descr="A logo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601AB0FA-FA72-FCC1-A988-3A50F4F83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6472" y="2469752"/>
            <a:ext cx="1007595" cy="976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0FA21-66BA-66C5-5E32-CD97172F5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48" y="3980444"/>
            <a:ext cx="1093076" cy="1058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564903C1-19B6-AF9B-ECF6-FB162C722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38" y="3854225"/>
            <a:ext cx="1366059" cy="136605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D4C068-FFA1-F32E-3FA1-48D77B6D9BA7}"/>
              </a:ext>
            </a:extLst>
          </p:cNvPr>
          <p:cNvSpPr/>
          <p:nvPr/>
        </p:nvSpPr>
        <p:spPr>
          <a:xfrm>
            <a:off x="2287952" y="846163"/>
            <a:ext cx="8191492" cy="4965914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A59CD-B230-35ED-6D19-70DDE21573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935" y="429400"/>
            <a:ext cx="1307190" cy="1267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Graphic 32" descr="Close with solid fill">
            <a:extLst>
              <a:ext uri="{FF2B5EF4-FFF2-40B4-BE49-F238E27FC236}">
                <a16:creationId xmlns:a16="http://schemas.microsoft.com/office/drawing/2014/main" id="{2A69DF1B-DA34-FDA2-DE08-A024A55773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3492" y="3875960"/>
            <a:ext cx="1322587" cy="1322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F3B87CA8-DD55-A2D6-9822-5656C38248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6717" y="2554782"/>
            <a:ext cx="874652" cy="8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FC2855-1813-D85C-9349-D9DE7FA77C45}"/>
              </a:ext>
            </a:extLst>
          </p:cNvPr>
          <p:cNvSpPr/>
          <p:nvPr/>
        </p:nvSpPr>
        <p:spPr>
          <a:xfrm>
            <a:off x="6158427" y="1664715"/>
            <a:ext cx="3676290" cy="3619460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0BD890-E1BA-EE2E-2134-BC68E2FC3F60}"/>
              </a:ext>
            </a:extLst>
          </p:cNvPr>
          <p:cNvGrpSpPr/>
          <p:nvPr/>
        </p:nvGrpSpPr>
        <p:grpSpPr>
          <a:xfrm>
            <a:off x="4465804" y="2191950"/>
            <a:ext cx="1690837" cy="277802"/>
            <a:chOff x="4465804" y="2191950"/>
            <a:chExt cx="1690837" cy="27780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8AA52A-727C-120F-8E2B-A126C996047C}"/>
                </a:ext>
              </a:extLst>
            </p:cNvPr>
            <p:cNvCxnSpPr>
              <a:cxnSpLocks/>
            </p:cNvCxnSpPr>
            <p:nvPr/>
          </p:nvCxnSpPr>
          <p:spPr>
            <a:xfrm>
              <a:off x="4465804" y="2454842"/>
              <a:ext cx="1690837" cy="1491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9D46B7-0D9C-1667-0E37-3B88CD8D9544}"/>
                </a:ext>
              </a:extLst>
            </p:cNvPr>
            <p:cNvSpPr txBox="1"/>
            <p:nvPr/>
          </p:nvSpPr>
          <p:spPr>
            <a:xfrm>
              <a:off x="4700935" y="2191950"/>
              <a:ext cx="1202172" cy="215213"/>
            </a:xfrm>
            <a:prstGeom prst="rect">
              <a:avLst/>
            </a:prstGeom>
            <a:noFill/>
          </p:spPr>
          <p:txBody>
            <a:bodyPr wrap="square" lIns="121807" tIns="0" rIns="121807" bIns="0" rtlCol="0" anchor="t" anchorCtr="0">
              <a:noAutofit/>
            </a:bodyPr>
            <a:lstStyle/>
            <a:p>
              <a:pPr algn="ctr" defTabSz="913737">
                <a:lnSpc>
                  <a:spcPct val="90000"/>
                </a:lnSpc>
                <a:spcBef>
                  <a:spcPts val="400"/>
                </a:spcBef>
                <a:spcAft>
                  <a:spcPts val="400"/>
                </a:spcAft>
                <a:buClr>
                  <a:srgbClr val="BCD500"/>
                </a:buClr>
              </a:pPr>
              <a:r>
                <a:rPr lang="en-US" sz="1599" dirty="0">
                  <a:solidFill>
                    <a:schemeClr val="accent4"/>
                  </a:solidFill>
                  <a:latin typeface="Tahoma"/>
                </a:rPr>
                <a:t>Restore</a:t>
              </a:r>
            </a:p>
          </p:txBody>
        </p:sp>
      </p:grpSp>
      <p:pic>
        <p:nvPicPr>
          <p:cNvPr id="39" name="Picture 20">
            <a:extLst>
              <a:ext uri="{FF2B5EF4-FFF2-40B4-BE49-F238E27FC236}">
                <a16:creationId xmlns:a16="http://schemas.microsoft.com/office/drawing/2014/main" id="{027FC4D1-11DB-28B4-6BF9-66E94E40CA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8129" y="2928163"/>
            <a:ext cx="578967" cy="102170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5EEA97-77A3-8217-8084-D74989CC1891}"/>
              </a:ext>
            </a:extLst>
          </p:cNvPr>
          <p:cNvSpPr txBox="1"/>
          <p:nvPr/>
        </p:nvSpPr>
        <p:spPr>
          <a:xfrm>
            <a:off x="10690320" y="4036389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CD5F24-F2F3-3A4C-6C50-074006393A2E}"/>
              </a:ext>
            </a:extLst>
          </p:cNvPr>
          <p:cNvSpPr txBox="1"/>
          <p:nvPr/>
        </p:nvSpPr>
        <p:spPr>
          <a:xfrm>
            <a:off x="6436179" y="1363265"/>
            <a:ext cx="3214847" cy="385592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stock-demo</a:t>
            </a:r>
          </a:p>
        </p:txBody>
      </p:sp>
      <p:pic>
        <p:nvPicPr>
          <p:cNvPr id="4" name="Picture 3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15A46866-7151-5D03-49F0-1B6530945F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9073" y="1810573"/>
            <a:ext cx="832620" cy="80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7664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projector, control panel&#10;&#10;Description automatically generated">
            <a:extLst>
              <a:ext uri="{FF2B5EF4-FFF2-40B4-BE49-F238E27FC236}">
                <a16:creationId xmlns:a16="http://schemas.microsoft.com/office/drawing/2014/main" id="{3774623D-D8FC-491C-AAD8-8569A7F1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8" y="1497813"/>
            <a:ext cx="10307781" cy="4659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74815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9D01-256A-6667-3975-28849C44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2900" dirty="0">
                <a:ea typeface="Tahoma"/>
                <a:cs typeface="Tahoma"/>
              </a:rPr>
              <a:t>If you want to follow along</a:t>
            </a:r>
            <a:endParaRPr lang="en-US" dirty="0"/>
          </a:p>
        </p:txBody>
      </p:sp>
      <p:pic>
        <p:nvPicPr>
          <p:cNvPr id="5" name="Picture 5" descr="Qr code&#10;&#10;Description automatically generated">
            <a:extLst>
              <a:ext uri="{FF2B5EF4-FFF2-40B4-BE49-F238E27FC236}">
                <a16:creationId xmlns:a16="http://schemas.microsoft.com/office/drawing/2014/main" id="{61988D3C-22D7-083F-DAD0-EFFEED032A3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752658" y="1922372"/>
            <a:ext cx="3810000" cy="381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D088D-543D-4B31-B499-598FF34A3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01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DA284F9-88BC-4329-A784-BDD94EB62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905000"/>
            <a:ext cx="3677920" cy="1219200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3D6BE4-13CB-422E-8A06-6908C545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632" y="711200"/>
            <a:ext cx="3219137" cy="2413000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05476E13-A32C-45D5-85AF-1A0C330E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199" y="3429000"/>
            <a:ext cx="2286000" cy="2286000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3989C10-FA73-48C8-9E48-80218D261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760" y="3402869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662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A266-EA5F-4D04-91F7-78637DD5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990869"/>
                </a:solidFill>
                <a:latin typeface="A Love of Thunder" panose="02000503000000020004" pitchFamily="2" charset="0"/>
              </a:rPr>
              <a:t>Who Am I?</a:t>
            </a:r>
            <a:endParaRPr lang="en-GB" sz="3200" dirty="0">
              <a:solidFill>
                <a:schemeClr val="bg1"/>
              </a:solidFill>
              <a:latin typeface="A Love of Thunder" panose="02000503000000020004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9B071-5B99-45C2-9708-267E5DE00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A23A9"/>
                </a:solidFill>
                <a:latin typeface="A Love of Thunder" panose="02000503000000020004" pitchFamily="2" charset="0"/>
                <a:ea typeface="+mj-ea"/>
                <a:cs typeface="+mj-cs"/>
              </a:rPr>
              <a:t>Michael Cade</a:t>
            </a:r>
          </a:p>
          <a:p>
            <a:pPr marL="0" indent="0">
              <a:buNone/>
            </a:pPr>
            <a:r>
              <a:rPr lang="en-GB" dirty="0">
                <a:solidFill>
                  <a:srgbClr val="0A23A9"/>
                </a:solidFill>
                <a:latin typeface="A Love of Thunder" panose="02000503000000020004" pitchFamily="2" charset="0"/>
                <a:ea typeface="+mj-ea"/>
                <a:cs typeface="+mj-cs"/>
              </a:rPr>
              <a:t>Senior Technologist, Product Strategy </a:t>
            </a:r>
          </a:p>
          <a:p>
            <a:pPr marL="0" indent="0">
              <a:buNone/>
            </a:pPr>
            <a:r>
              <a:rPr lang="en-GB" dirty="0">
                <a:solidFill>
                  <a:srgbClr val="990869"/>
                </a:solidFill>
                <a:latin typeface="A Love of Thunder" panose="02000503000000020004" pitchFamily="2" charset="0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Michael.Cade@veeam.com</a:t>
            </a:r>
            <a:endParaRPr lang="en-GB" dirty="0">
              <a:solidFill>
                <a:srgbClr val="990869"/>
              </a:solidFill>
              <a:latin typeface="A Love of Thunder" panose="02000503000000020004" pitchFamily="2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990869"/>
                </a:solidFill>
                <a:latin typeface="A Love of Thunder" panose="02000503000000020004" pitchFamily="2" charset="0"/>
                <a:ea typeface="+mj-ea"/>
                <a:cs typeface="+mj-cs"/>
              </a:rPr>
              <a:t>     </a:t>
            </a:r>
            <a:r>
              <a:rPr lang="en-GB" dirty="0">
                <a:solidFill>
                  <a:srgbClr val="0A23A9"/>
                </a:solidFill>
                <a:latin typeface="A Love of Thunder" panose="02000503000000020004" pitchFamily="2" charset="0"/>
                <a:ea typeface="+mj-ea"/>
                <a:cs typeface="+mj-cs"/>
              </a:rPr>
              <a:t>@MichaelCade1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A Love of Thunder" panose="02000503000000020004" pitchFamily="2" charset="0"/>
            </a:endParaRP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E6C591D-E06B-49AF-8125-E272D7304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157664"/>
            <a:ext cx="2447927" cy="2424113"/>
          </a:xfrm>
          <a:prstGeom prst="ellipse">
            <a:avLst/>
          </a:prstGeom>
        </p:spPr>
      </p:pic>
      <p:pic>
        <p:nvPicPr>
          <p:cNvPr id="7" name="Picture 6" descr="A picture containing text, vector graphics, sign, clipart&#10;&#10;Description automatically generated">
            <a:extLst>
              <a:ext uri="{FF2B5EF4-FFF2-40B4-BE49-F238E27FC236}">
                <a16:creationId xmlns:a16="http://schemas.microsoft.com/office/drawing/2014/main" id="{65E97961-305B-4771-B785-9EC8961ED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644" y="381177"/>
            <a:ext cx="2816001" cy="144444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50F8BA7-511D-4CFA-8624-1B0ED273A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3332957"/>
            <a:ext cx="524671" cy="524671"/>
          </a:xfrm>
          <a:prstGeom prst="rect">
            <a:avLst/>
          </a:prstGeom>
        </p:spPr>
      </p:pic>
      <p:pic>
        <p:nvPicPr>
          <p:cNvPr id="17" name="Picture 16" descr="Qr code&#10;&#10;Description automatically generated">
            <a:extLst>
              <a:ext uri="{FF2B5EF4-FFF2-40B4-BE49-F238E27FC236}">
                <a16:creationId xmlns:a16="http://schemas.microsoft.com/office/drawing/2014/main" id="{85313E08-B048-4749-A946-3DF332838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82" y="3133709"/>
            <a:ext cx="2911780" cy="2911780"/>
          </a:xfrm>
          <a:prstGeom prst="round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2CE3FD7-3A7C-E5A0-5677-1075DD567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2875" y="4550676"/>
            <a:ext cx="2198252" cy="8138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EA940CA-B84F-49D0-41A4-193593BAED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93673" y="810491"/>
            <a:ext cx="3677920" cy="1219200"/>
          </a:xfrm>
          <a:prstGeom prst="rect">
            <a:avLst/>
          </a:prstGeom>
        </p:spPr>
      </p:pic>
      <p:pic>
        <p:nvPicPr>
          <p:cNvPr id="19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6611E6E0-E4A5-053F-2264-02355954A8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9919" y="3132282"/>
            <a:ext cx="728519" cy="936337"/>
          </a:xfrm>
          <a:prstGeom prst="rect">
            <a:avLst/>
          </a:prstGeom>
        </p:spPr>
      </p:pic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B8D8A2D0-A440-511A-1DEE-FED09FCB62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1109" y="2228274"/>
            <a:ext cx="839355" cy="10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3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CI / CD </a:t>
            </a:r>
            <a:br>
              <a:rPr lang="en-US" dirty="0"/>
            </a:br>
            <a:r>
              <a:rPr lang="en-US" dirty="0"/>
              <a:t>Continuous Integration / Deployment / Delivery</a:t>
            </a:r>
            <a:endParaRPr lang="uk-UA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F51CDD-D781-4BEF-B212-9C8781B88194}"/>
              </a:ext>
            </a:extLst>
          </p:cNvPr>
          <p:cNvGrpSpPr/>
          <p:nvPr/>
        </p:nvGrpSpPr>
        <p:grpSpPr>
          <a:xfrm>
            <a:off x="418641" y="1553379"/>
            <a:ext cx="9837883" cy="1674582"/>
            <a:chOff x="418641" y="1553378"/>
            <a:chExt cx="9837883" cy="167458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508BE9-9690-4424-96A2-2718FF40770B}"/>
                </a:ext>
              </a:extLst>
            </p:cNvPr>
            <p:cNvSpPr txBox="1"/>
            <p:nvPr/>
          </p:nvSpPr>
          <p:spPr>
            <a:xfrm>
              <a:off x="2600022" y="2624984"/>
              <a:ext cx="834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GB" sz="2000" dirty="0">
                  <a:solidFill>
                    <a:srgbClr val="858591"/>
                  </a:solidFill>
                  <a:latin typeface="Roboto"/>
                </a:rPr>
                <a:t>Code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53CC80E-AB15-4F21-952D-327693CF8410}"/>
                </a:ext>
              </a:extLst>
            </p:cNvPr>
            <p:cNvGrpSpPr/>
            <p:nvPr/>
          </p:nvGrpSpPr>
          <p:grpSpPr>
            <a:xfrm>
              <a:off x="418641" y="1553378"/>
              <a:ext cx="9837883" cy="1674583"/>
              <a:chOff x="418641" y="1553378"/>
              <a:chExt cx="9837883" cy="167458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89EB3F6-5515-47F1-BB7B-D3A959FD0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3182" y="2091060"/>
                <a:ext cx="923330" cy="923330"/>
              </a:xfrm>
              <a:prstGeom prst="rect">
                <a:avLst/>
              </a:prstGeom>
            </p:spPr>
          </p:pic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B0E887EB-640A-4250-B5E2-6E23F96B5134}"/>
                  </a:ext>
                </a:extLst>
              </p:cNvPr>
              <p:cNvSpPr/>
              <p:nvPr/>
            </p:nvSpPr>
            <p:spPr>
              <a:xfrm rot="16200000">
                <a:off x="2829314" y="2007531"/>
                <a:ext cx="376015" cy="1012932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pic>
            <p:nvPicPr>
              <p:cNvPr id="7" name="Picture 6" descr="Logo, icon&#10;&#10;Description automatically generated">
                <a:extLst>
                  <a:ext uri="{FF2B5EF4-FFF2-40B4-BE49-F238E27FC236}">
                    <a16:creationId xmlns:a16="http://schemas.microsoft.com/office/drawing/2014/main" id="{2291E468-4D91-4256-AA20-4A6F45AC2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5061" y="2281767"/>
                <a:ext cx="1112258" cy="464459"/>
              </a:xfrm>
              <a:prstGeom prst="rect">
                <a:avLst/>
              </a:prstGeom>
            </p:spPr>
          </p:pic>
          <p:sp>
            <p:nvSpPr>
              <p:cNvPr id="9" name="Arrow: Down 8">
                <a:extLst>
                  <a:ext uri="{FF2B5EF4-FFF2-40B4-BE49-F238E27FC236}">
                    <a16:creationId xmlns:a16="http://schemas.microsoft.com/office/drawing/2014/main" id="{B3490EB5-AB33-482F-8A3B-D10D6DBF0A30}"/>
                  </a:ext>
                </a:extLst>
              </p:cNvPr>
              <p:cNvSpPr/>
              <p:nvPr/>
            </p:nvSpPr>
            <p:spPr>
              <a:xfrm rot="16200000">
                <a:off x="5480121" y="2007531"/>
                <a:ext cx="376015" cy="1012932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pic>
            <p:nvPicPr>
              <p:cNvPr id="10" name="Graphic 9" descr="Crane">
                <a:extLst>
                  <a:ext uri="{FF2B5EF4-FFF2-40B4-BE49-F238E27FC236}">
                    <a16:creationId xmlns:a16="http://schemas.microsoft.com/office/drawing/2014/main" id="{BF3258D9-6554-4002-9EC4-C0F068FFF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714" y="1934490"/>
                <a:ext cx="1159014" cy="1159014"/>
              </a:xfrm>
              <a:prstGeom prst="rect">
                <a:avLst/>
              </a:prstGeom>
            </p:spPr>
          </p:pic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F524DAC8-BCC7-4A23-8A82-E09CB38B208A}"/>
                  </a:ext>
                </a:extLst>
              </p:cNvPr>
              <p:cNvSpPr/>
              <p:nvPr/>
            </p:nvSpPr>
            <p:spPr>
              <a:xfrm rot="16200000">
                <a:off x="7882306" y="2007529"/>
                <a:ext cx="376015" cy="1012932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BE2FAA7-FF7D-43B9-9939-318D1DD6B14A}"/>
                  </a:ext>
                </a:extLst>
              </p:cNvPr>
              <p:cNvSpPr/>
              <p:nvPr/>
            </p:nvSpPr>
            <p:spPr>
              <a:xfrm>
                <a:off x="418641" y="1553378"/>
                <a:ext cx="9837883" cy="1674583"/>
              </a:xfrm>
              <a:prstGeom prst="rect">
                <a:avLst/>
              </a:prstGeom>
              <a:noFill/>
              <a:ln w="63500">
                <a:solidFill>
                  <a:schemeClr val="accent5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FB8702-D812-4055-8D8E-664E00A9D00C}"/>
                  </a:ext>
                </a:extLst>
              </p:cNvPr>
              <p:cNvSpPr txBox="1"/>
              <p:nvPr/>
            </p:nvSpPr>
            <p:spPr>
              <a:xfrm>
                <a:off x="463856" y="1599978"/>
                <a:ext cx="28903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GB" sz="2000" dirty="0">
                    <a:solidFill>
                      <a:srgbClr val="858591"/>
                    </a:solidFill>
                    <a:latin typeface="Roboto"/>
                  </a:rPr>
                  <a:t>Continuous Integration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91DE4A-32E5-43F5-BBC5-E99578A057A1}"/>
                  </a:ext>
                </a:extLst>
              </p:cNvPr>
              <p:cNvSpPr txBox="1"/>
              <p:nvPr/>
            </p:nvSpPr>
            <p:spPr>
              <a:xfrm>
                <a:off x="5198700" y="2623816"/>
                <a:ext cx="8345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GB" sz="2000" dirty="0">
                    <a:solidFill>
                      <a:srgbClr val="858591"/>
                    </a:solidFill>
                    <a:latin typeface="Roboto"/>
                  </a:rPr>
                  <a:t>Build</a:t>
                </a:r>
              </a:p>
            </p:txBody>
          </p:sp>
          <p:pic>
            <p:nvPicPr>
              <p:cNvPr id="4" name="Picture 3" descr="Logo&#10;&#10;Description automatically generated">
                <a:extLst>
                  <a:ext uri="{FF2B5EF4-FFF2-40B4-BE49-F238E27FC236}">
                    <a16:creationId xmlns:a16="http://schemas.microsoft.com/office/drawing/2014/main" id="{EE17A57A-3222-4A04-9884-D88877C8C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0996" y="1952442"/>
                <a:ext cx="1409387" cy="1123105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4B2FCB-0492-4CD2-B1BE-0B311403150E}"/>
                </a:ext>
              </a:extLst>
            </p:cNvPr>
            <p:cNvSpPr txBox="1"/>
            <p:nvPr/>
          </p:nvSpPr>
          <p:spPr>
            <a:xfrm>
              <a:off x="7626991" y="2623436"/>
              <a:ext cx="834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GB" sz="2000" dirty="0">
                  <a:solidFill>
                    <a:srgbClr val="858591"/>
                  </a:solidFill>
                  <a:latin typeface="Roboto"/>
                </a:rPr>
                <a:t>Test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1E0A9F-4737-46CA-B832-C360972A39FD}"/>
              </a:ext>
            </a:extLst>
          </p:cNvPr>
          <p:cNvGrpSpPr/>
          <p:nvPr/>
        </p:nvGrpSpPr>
        <p:grpSpPr>
          <a:xfrm>
            <a:off x="2829313" y="3327298"/>
            <a:ext cx="6369771" cy="951042"/>
            <a:chOff x="2829313" y="3327298"/>
            <a:chExt cx="6369771" cy="9510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33AE1A-7101-4791-A615-B9ECDF579039}"/>
                </a:ext>
              </a:extLst>
            </p:cNvPr>
            <p:cNvGrpSpPr/>
            <p:nvPr/>
          </p:nvGrpSpPr>
          <p:grpSpPr>
            <a:xfrm>
              <a:off x="2829313" y="3327298"/>
              <a:ext cx="6369771" cy="951043"/>
              <a:chOff x="2829313" y="3327298"/>
              <a:chExt cx="6369771" cy="9510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6FE48D-57AA-43B8-8BF0-2504E5F2FCC0}"/>
                  </a:ext>
                </a:extLst>
              </p:cNvPr>
              <p:cNvSpPr/>
              <p:nvPr/>
            </p:nvSpPr>
            <p:spPr>
              <a:xfrm>
                <a:off x="9015618" y="3327298"/>
                <a:ext cx="183466" cy="513385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405139-5A03-4B18-ADE4-1F57E1705214}"/>
                  </a:ext>
                </a:extLst>
              </p:cNvPr>
              <p:cNvSpPr/>
              <p:nvPr/>
            </p:nvSpPr>
            <p:spPr>
              <a:xfrm rot="5400000">
                <a:off x="5975425" y="674721"/>
                <a:ext cx="185309" cy="6150327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F9CFA54E-12EA-40F2-9339-A197B0C6B19E}"/>
                  </a:ext>
                </a:extLst>
              </p:cNvPr>
              <p:cNvSpPr/>
              <p:nvPr/>
            </p:nvSpPr>
            <p:spPr>
              <a:xfrm>
                <a:off x="2829313" y="3657229"/>
                <a:ext cx="376015" cy="621112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D4EC48-ABDE-4338-BA3A-D4D51D4B817C}"/>
                </a:ext>
              </a:extLst>
            </p:cNvPr>
            <p:cNvSpPr txBox="1"/>
            <p:nvPr/>
          </p:nvSpPr>
          <p:spPr>
            <a:xfrm>
              <a:off x="5359517" y="3840432"/>
              <a:ext cx="1382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GB" sz="2000" dirty="0">
                  <a:solidFill>
                    <a:srgbClr val="858591"/>
                  </a:solidFill>
                  <a:latin typeface="Roboto"/>
                </a:rPr>
                <a:t>Release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F118F3-EBCC-49E0-8529-9151C0AA0899}"/>
              </a:ext>
            </a:extLst>
          </p:cNvPr>
          <p:cNvGrpSpPr/>
          <p:nvPr/>
        </p:nvGrpSpPr>
        <p:grpSpPr>
          <a:xfrm>
            <a:off x="1370772" y="4271915"/>
            <a:ext cx="10670664" cy="2448660"/>
            <a:chOff x="1370772" y="4271914"/>
            <a:chExt cx="10670664" cy="24486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AADA29-4287-4B27-B100-B405CC13AFA7}"/>
                </a:ext>
              </a:extLst>
            </p:cNvPr>
            <p:cNvSpPr/>
            <p:nvPr/>
          </p:nvSpPr>
          <p:spPr>
            <a:xfrm>
              <a:off x="5344626" y="5203281"/>
              <a:ext cx="187421" cy="1060117"/>
            </a:xfrm>
            <a:prstGeom prst="rect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GB" sz="2800">
                <a:solidFill>
                  <a:srgbClr val="0A091B"/>
                </a:solidFill>
                <a:latin typeface="Roboto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72409B-1BE1-4997-AD26-9EC16FD3972E}"/>
                </a:ext>
              </a:extLst>
            </p:cNvPr>
            <p:cNvGrpSpPr/>
            <p:nvPr/>
          </p:nvGrpSpPr>
          <p:grpSpPr>
            <a:xfrm>
              <a:off x="1370772" y="4271914"/>
              <a:ext cx="10670664" cy="2448660"/>
              <a:chOff x="1370772" y="4271914"/>
              <a:chExt cx="10670664" cy="2448660"/>
            </a:xfrm>
          </p:grpSpPr>
          <p:pic>
            <p:nvPicPr>
              <p:cNvPr id="17" name="Graphic 16" descr="Refresh">
                <a:extLst>
                  <a:ext uri="{FF2B5EF4-FFF2-40B4-BE49-F238E27FC236}">
                    <a16:creationId xmlns:a16="http://schemas.microsoft.com/office/drawing/2014/main" id="{504A909C-D226-425C-9657-4CBAA3F25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560120" y="439973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653998D8-4D66-4D18-AEA2-E94517E0879B}"/>
                  </a:ext>
                </a:extLst>
              </p:cNvPr>
              <p:cNvSpPr/>
              <p:nvPr/>
            </p:nvSpPr>
            <p:spPr>
              <a:xfrm rot="16200000">
                <a:off x="3814205" y="4336803"/>
                <a:ext cx="376015" cy="1012932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pic>
            <p:nvPicPr>
              <p:cNvPr id="19" name="Picture 18" descr="Logo, icon&#10;&#10;Description automatically generated">
                <a:extLst>
                  <a:ext uri="{FF2B5EF4-FFF2-40B4-BE49-F238E27FC236}">
                    <a16:creationId xmlns:a16="http://schemas.microsoft.com/office/drawing/2014/main" id="{3C06999A-D96F-4E3B-8FC8-49FE7892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2709" y="4601237"/>
                <a:ext cx="1112258" cy="464459"/>
              </a:xfrm>
              <a:prstGeom prst="rect">
                <a:avLst/>
              </a:prstGeom>
            </p:spPr>
          </p:pic>
          <p:pic>
            <p:nvPicPr>
              <p:cNvPr id="21" name="Graphic 20" descr="Repeat">
                <a:extLst>
                  <a:ext uri="{FF2B5EF4-FFF2-40B4-BE49-F238E27FC236}">
                    <a16:creationId xmlns:a16="http://schemas.microsoft.com/office/drawing/2014/main" id="{2D4E3B05-DA02-419B-A845-076CB7D85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69296" y="438606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03F8C7BA-44BB-472E-B0A8-9DE566569D3E}"/>
                  </a:ext>
                </a:extLst>
              </p:cNvPr>
              <p:cNvSpPr/>
              <p:nvPr/>
            </p:nvSpPr>
            <p:spPr>
              <a:xfrm rot="16200000">
                <a:off x="6349124" y="4336803"/>
                <a:ext cx="376015" cy="1012932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24" name="Arrow: Down 23">
                <a:extLst>
                  <a:ext uri="{FF2B5EF4-FFF2-40B4-BE49-F238E27FC236}">
                    <a16:creationId xmlns:a16="http://schemas.microsoft.com/office/drawing/2014/main" id="{E7C07187-58F8-4384-8FFB-1947B0CF313B}"/>
                  </a:ext>
                </a:extLst>
              </p:cNvPr>
              <p:cNvSpPr/>
              <p:nvPr/>
            </p:nvSpPr>
            <p:spPr>
              <a:xfrm rot="16200000">
                <a:off x="6006105" y="5334718"/>
                <a:ext cx="376015" cy="1698973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pic>
            <p:nvPicPr>
              <p:cNvPr id="25" name="Graphic 24" descr="Repeat">
                <a:extLst>
                  <a:ext uri="{FF2B5EF4-FFF2-40B4-BE49-F238E27FC236}">
                    <a16:creationId xmlns:a16="http://schemas.microsoft.com/office/drawing/2014/main" id="{78CE1B1F-164D-4717-93A9-439FA8EF4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265983" y="568293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39BAC5CE-8AFF-4978-A0A7-AD2202A34848}"/>
                  </a:ext>
                </a:extLst>
              </p:cNvPr>
              <p:cNvSpPr/>
              <p:nvPr/>
            </p:nvSpPr>
            <p:spPr>
              <a:xfrm rot="16200000">
                <a:off x="8711532" y="4327001"/>
                <a:ext cx="376015" cy="1012932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27" name="Arrow: Down 26">
                <a:extLst>
                  <a:ext uri="{FF2B5EF4-FFF2-40B4-BE49-F238E27FC236}">
                    <a16:creationId xmlns:a16="http://schemas.microsoft.com/office/drawing/2014/main" id="{9B2F99FF-62C6-477F-ACC9-9A21C35D5FE7}"/>
                  </a:ext>
                </a:extLst>
              </p:cNvPr>
              <p:cNvSpPr/>
              <p:nvPr/>
            </p:nvSpPr>
            <p:spPr>
              <a:xfrm rot="16200000">
                <a:off x="8736146" y="5677737"/>
                <a:ext cx="376015" cy="1012932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0DAD486-4C84-48A7-B779-FE7FE7ABA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1286" y="5734896"/>
                <a:ext cx="810483" cy="810483"/>
              </a:xfrm>
              <a:prstGeom prst="rect">
                <a:avLst/>
              </a:prstGeom>
            </p:spPr>
          </p:pic>
          <p:pic>
            <p:nvPicPr>
              <p:cNvPr id="30" name="Graphic 29" descr="Checkmark">
                <a:extLst>
                  <a:ext uri="{FF2B5EF4-FFF2-40B4-BE49-F238E27FC236}">
                    <a16:creationId xmlns:a16="http://schemas.microsoft.com/office/drawing/2014/main" id="{8A4987B0-8B9C-461A-A6E2-91C740408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619767" y="5365240"/>
                <a:ext cx="464460" cy="464460"/>
              </a:xfrm>
              <a:prstGeom prst="rect">
                <a:avLst/>
              </a:prstGeom>
            </p:spPr>
          </p:pic>
          <p:pic>
            <p:nvPicPr>
              <p:cNvPr id="33" name="Picture 32" descr="Icon&#10;&#10;Description automatically generated">
                <a:extLst>
                  <a:ext uri="{FF2B5EF4-FFF2-40B4-BE49-F238E27FC236}">
                    <a16:creationId xmlns:a16="http://schemas.microsoft.com/office/drawing/2014/main" id="{14D47F42-D098-4E98-A5CE-0D3239C38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4735" y="4271914"/>
                <a:ext cx="1684656" cy="1123104"/>
              </a:xfrm>
              <a:prstGeom prst="rect">
                <a:avLst/>
              </a:prstGeom>
            </p:spPr>
          </p:pic>
          <p:pic>
            <p:nvPicPr>
              <p:cNvPr id="34" name="Picture 33" descr="Icon&#10;&#10;Description automatically generated">
                <a:extLst>
                  <a:ext uri="{FF2B5EF4-FFF2-40B4-BE49-F238E27FC236}">
                    <a16:creationId xmlns:a16="http://schemas.microsoft.com/office/drawing/2014/main" id="{2FD6A375-11C4-4A86-BA4B-C89342C4C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4735" y="5597470"/>
                <a:ext cx="1684656" cy="1123104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E3D03D-6291-48D1-98EA-02EFAFD61660}"/>
                  </a:ext>
                </a:extLst>
              </p:cNvPr>
              <p:cNvSpPr/>
              <p:nvPr/>
            </p:nvSpPr>
            <p:spPr>
              <a:xfrm>
                <a:off x="1370772" y="4386068"/>
                <a:ext cx="10670664" cy="2245065"/>
              </a:xfrm>
              <a:prstGeom prst="rect">
                <a:avLst/>
              </a:prstGeom>
              <a:noFill/>
              <a:ln w="63500">
                <a:solidFill>
                  <a:schemeClr val="accent5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3A596B-BCF7-4EC4-9DA8-980D1B6C961A}"/>
                  </a:ext>
                </a:extLst>
              </p:cNvPr>
              <p:cNvSpPr txBox="1"/>
              <p:nvPr/>
            </p:nvSpPr>
            <p:spPr>
              <a:xfrm>
                <a:off x="1417843" y="6140137"/>
                <a:ext cx="3201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GB" sz="2000" dirty="0">
                    <a:solidFill>
                      <a:srgbClr val="858591"/>
                    </a:solidFill>
                    <a:latin typeface="Roboto"/>
                  </a:rPr>
                  <a:t>Continuous Deployment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942C2F-677F-4C73-9B9E-B4CA1E714A7C}"/>
                  </a:ext>
                </a:extLst>
              </p:cNvPr>
              <p:cNvSpPr txBox="1"/>
              <p:nvPr/>
            </p:nvSpPr>
            <p:spPr>
              <a:xfrm>
                <a:off x="2325916" y="5252653"/>
                <a:ext cx="1382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GB" sz="2000" dirty="0">
                    <a:solidFill>
                      <a:srgbClr val="858591"/>
                    </a:solidFill>
                    <a:latin typeface="Roboto"/>
                  </a:rPr>
                  <a:t>Update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4E7CFC-B169-44B7-8FF9-117FEC0959D1}"/>
                  </a:ext>
                </a:extLst>
              </p:cNvPr>
              <p:cNvSpPr txBox="1"/>
              <p:nvPr/>
            </p:nvSpPr>
            <p:spPr>
              <a:xfrm>
                <a:off x="7025924" y="5261902"/>
                <a:ext cx="1382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GB" sz="2000" dirty="0">
                    <a:solidFill>
                      <a:srgbClr val="858591"/>
                    </a:solidFill>
                    <a:latin typeface="Roboto"/>
                  </a:rPr>
                  <a:t>Deploy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1EA7A2-FF1A-44C8-A05B-C3E8A9835D08}"/>
                  </a:ext>
                </a:extLst>
              </p:cNvPr>
              <p:cNvSpPr txBox="1"/>
              <p:nvPr/>
            </p:nvSpPr>
            <p:spPr>
              <a:xfrm>
                <a:off x="10457045" y="4665586"/>
                <a:ext cx="1382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GB" sz="2000" dirty="0">
                    <a:solidFill>
                      <a:srgbClr val="858591"/>
                    </a:solidFill>
                    <a:latin typeface="Roboto"/>
                  </a:rPr>
                  <a:t>Staging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D3C118-A20E-4019-8186-2DF7602951DB}"/>
                  </a:ext>
                </a:extLst>
              </p:cNvPr>
              <p:cNvSpPr txBox="1"/>
              <p:nvPr/>
            </p:nvSpPr>
            <p:spPr>
              <a:xfrm>
                <a:off x="10449427" y="5984149"/>
                <a:ext cx="15575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GB" sz="2000" dirty="0">
                    <a:solidFill>
                      <a:srgbClr val="858591"/>
                    </a:solidFill>
                    <a:latin typeface="Roboto"/>
                  </a:rPr>
                  <a:t>Production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69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Need for Backup</a:t>
            </a:r>
            <a:br>
              <a:rPr lang="en-US" dirty="0"/>
            </a:br>
            <a:r>
              <a:rPr lang="en-US" dirty="0"/>
              <a:t>Automated safety with scale</a:t>
            </a:r>
            <a:endParaRPr lang="uk-UA" dirty="0"/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90C0493-FBFD-489F-87E0-91A3BEAE8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190" y="1467998"/>
            <a:ext cx="1614055" cy="1614055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4AA73202-776A-46B3-B884-7D3BFB39F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85" y="3586440"/>
            <a:ext cx="1112259" cy="464459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0FF96AA-8D36-4A97-AE39-01ED07DCA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20" y="2885219"/>
            <a:ext cx="1652160" cy="1652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03A01-B554-4A58-9470-9C7462950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57" y="1540316"/>
            <a:ext cx="4396937" cy="4352331"/>
          </a:xfrm>
          <a:prstGeom prst="rect">
            <a:avLst/>
          </a:prstGeom>
        </p:spPr>
      </p:pic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FE5489D9-8FF9-4731-A3C4-42FF07001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86" y="4845913"/>
            <a:ext cx="1159015" cy="1046735"/>
          </a:xfrm>
          <a:prstGeom prst="rect">
            <a:avLst/>
          </a:prstGeom>
        </p:spPr>
      </p:pic>
      <p:sp>
        <p:nvSpPr>
          <p:cNvPr id="80" name="Arrow: Down 79">
            <a:extLst>
              <a:ext uri="{FF2B5EF4-FFF2-40B4-BE49-F238E27FC236}">
                <a16:creationId xmlns:a16="http://schemas.microsoft.com/office/drawing/2014/main" id="{C2AE35EA-3B4E-4D24-B6C0-F91879D58CA0}"/>
              </a:ext>
            </a:extLst>
          </p:cNvPr>
          <p:cNvSpPr/>
          <p:nvPr/>
        </p:nvSpPr>
        <p:spPr>
          <a:xfrm>
            <a:off x="1435694" y="2909453"/>
            <a:ext cx="376015" cy="519547"/>
          </a:xfrm>
          <a:prstGeom prst="down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GB" sz="28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5AB2BC11-E304-4C51-B062-D9FADA6FB88C}"/>
              </a:ext>
            </a:extLst>
          </p:cNvPr>
          <p:cNvSpPr/>
          <p:nvPr/>
        </p:nvSpPr>
        <p:spPr>
          <a:xfrm>
            <a:off x="1432209" y="4188631"/>
            <a:ext cx="376015" cy="519547"/>
          </a:xfrm>
          <a:prstGeom prst="down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GB" sz="28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927C160E-BA44-45C8-9F62-988535009B6B}"/>
              </a:ext>
            </a:extLst>
          </p:cNvPr>
          <p:cNvSpPr/>
          <p:nvPr/>
        </p:nvSpPr>
        <p:spPr>
          <a:xfrm rot="14223160">
            <a:off x="3017675" y="3541198"/>
            <a:ext cx="376015" cy="1992364"/>
          </a:xfrm>
          <a:prstGeom prst="down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GB" sz="28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F56B0317-3526-4422-864F-35DC84F189F9}"/>
              </a:ext>
            </a:extLst>
          </p:cNvPr>
          <p:cNvSpPr/>
          <p:nvPr/>
        </p:nvSpPr>
        <p:spPr>
          <a:xfrm rot="16200000">
            <a:off x="6352162" y="2653629"/>
            <a:ext cx="376015" cy="1992364"/>
          </a:xfrm>
          <a:prstGeom prst="down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GB" sz="2800">
              <a:solidFill>
                <a:srgbClr val="0A091B"/>
              </a:solidFill>
              <a:latin typeface="Roboto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658AEE5-E5F2-486A-AE19-C34324D623B8}"/>
              </a:ext>
            </a:extLst>
          </p:cNvPr>
          <p:cNvGrpSpPr/>
          <p:nvPr/>
        </p:nvGrpSpPr>
        <p:grpSpPr>
          <a:xfrm>
            <a:off x="7591986" y="1010482"/>
            <a:ext cx="3306099" cy="5278659"/>
            <a:chOff x="6858871" y="1010480"/>
            <a:chExt cx="3306099" cy="527866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50F69CE-9094-41C0-92FE-6CBFEF80E87A}"/>
                </a:ext>
              </a:extLst>
            </p:cNvPr>
            <p:cNvGrpSpPr/>
            <p:nvPr/>
          </p:nvGrpSpPr>
          <p:grpSpPr>
            <a:xfrm>
              <a:off x="8840565" y="1010480"/>
              <a:ext cx="1324405" cy="5278660"/>
              <a:chOff x="5839666" y="808616"/>
              <a:chExt cx="1324405" cy="5278660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55A936-F16F-4541-9E53-6B9F0819A2B6}"/>
                  </a:ext>
                </a:extLst>
              </p:cNvPr>
              <p:cNvGrpSpPr/>
              <p:nvPr/>
            </p:nvGrpSpPr>
            <p:grpSpPr>
              <a:xfrm>
                <a:off x="5948675" y="2769141"/>
                <a:ext cx="1215396" cy="3318135"/>
                <a:chOff x="5745526" y="3186887"/>
                <a:chExt cx="1215396" cy="331813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CDCD4F3A-8749-455F-B598-830D550DE649}"/>
                    </a:ext>
                  </a:extLst>
                </p:cNvPr>
                <p:cNvGrpSpPr/>
                <p:nvPr/>
              </p:nvGrpSpPr>
              <p:grpSpPr>
                <a:xfrm>
                  <a:off x="5745526" y="5074130"/>
                  <a:ext cx="1215396" cy="1430892"/>
                  <a:chOff x="5745526" y="5074130"/>
                  <a:chExt cx="1215396" cy="1430892"/>
                </a:xfrm>
              </p:grpSpPr>
              <p:pic>
                <p:nvPicPr>
                  <p:cNvPr id="85" name="Shape 373" descr="Persistent-Disk_256px.png">
                    <a:extLst>
                      <a:ext uri="{FF2B5EF4-FFF2-40B4-BE49-F238E27FC236}">
                        <a16:creationId xmlns:a16="http://schemas.microsoft.com/office/drawing/2014/main" id="{BF7986D3-888E-45A1-BE12-D41B288A7A64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 rotWithShape="1">
                  <a:blip r:embed="rId9">
                    <a:alphaModFix/>
                  </a:blip>
                  <a:srcRect t="5092" b="5092"/>
                  <a:stretch/>
                </p:blipFill>
                <p:spPr>
                  <a:xfrm>
                    <a:off x="5961275" y="5074130"/>
                    <a:ext cx="783896" cy="7040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6CBCB879-C3F9-4CD2-AB13-9EFF4AC519E4}"/>
                      </a:ext>
                    </a:extLst>
                  </p:cNvPr>
                  <p:cNvSpPr txBox="1"/>
                  <p:nvPr/>
                </p:nvSpPr>
                <p:spPr>
                  <a:xfrm>
                    <a:off x="5745526" y="5797136"/>
                    <a:ext cx="1215396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377"/>
                    <a:r>
                      <a:rPr lang="en-US" sz="2000" dirty="0">
                        <a:solidFill>
                          <a:srgbClr val="F2F2F5">
                            <a:lumMod val="75000"/>
                          </a:srgbClr>
                        </a:solidFill>
                        <a:latin typeface="Roboto Condensed"/>
                      </a:rPr>
                      <a:t>Persistent</a:t>
                    </a:r>
                    <a:br>
                      <a:rPr lang="en-US" sz="2000" dirty="0">
                        <a:solidFill>
                          <a:srgbClr val="F2F2F5">
                            <a:lumMod val="75000"/>
                          </a:srgbClr>
                        </a:solidFill>
                        <a:latin typeface="Roboto Condensed"/>
                      </a:rPr>
                    </a:br>
                    <a:r>
                      <a:rPr lang="en-US" sz="2000" dirty="0">
                        <a:solidFill>
                          <a:srgbClr val="F2F2F5">
                            <a:lumMod val="75000"/>
                          </a:srgbClr>
                        </a:solidFill>
                        <a:latin typeface="Roboto Condensed"/>
                      </a:rPr>
                      <a:t>Volume</a:t>
                    </a:r>
                  </a:p>
                </p:txBody>
              </p:sp>
            </p:grpSp>
            <p:pic>
              <p:nvPicPr>
                <p:cNvPr id="89" name="Graphic 88">
                  <a:extLst>
                    <a:ext uri="{FF2B5EF4-FFF2-40B4-BE49-F238E27FC236}">
                      <a16:creationId xmlns:a16="http://schemas.microsoft.com/office/drawing/2014/main" id="{4221D7A7-6F9C-437F-81F8-037EF3FDD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13805" y="3186887"/>
                  <a:ext cx="920030" cy="913450"/>
                </a:xfrm>
                <a:prstGeom prst="rect">
                  <a:avLst/>
                </a:prstGeom>
              </p:spPr>
            </p:pic>
          </p:grpSp>
          <p:pic>
            <p:nvPicPr>
              <p:cNvPr id="92" name="Graphic 91" descr="Group of people">
                <a:extLst>
                  <a:ext uri="{FF2B5EF4-FFF2-40B4-BE49-F238E27FC236}">
                    <a16:creationId xmlns:a16="http://schemas.microsoft.com/office/drawing/2014/main" id="{F455A7D8-1FA4-4971-A17E-7BB83C647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839666" y="808616"/>
                <a:ext cx="1139968" cy="1139968"/>
              </a:xfrm>
              <a:prstGeom prst="rect">
                <a:avLst/>
              </a:prstGeom>
            </p:spPr>
          </p:pic>
          <p:sp>
            <p:nvSpPr>
              <p:cNvPr id="93" name="Arrow: Down 92">
                <a:extLst>
                  <a:ext uri="{FF2B5EF4-FFF2-40B4-BE49-F238E27FC236}">
                    <a16:creationId xmlns:a16="http://schemas.microsoft.com/office/drawing/2014/main" id="{139A5156-A61E-4987-AAEC-5F7362C9205E}"/>
                  </a:ext>
                </a:extLst>
              </p:cNvPr>
              <p:cNvSpPr/>
              <p:nvPr/>
            </p:nvSpPr>
            <p:spPr>
              <a:xfrm>
                <a:off x="6321405" y="2139761"/>
                <a:ext cx="376015" cy="519546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  <p:sp>
            <p:nvSpPr>
              <p:cNvPr id="94" name="Arrow: Down 93">
                <a:extLst>
                  <a:ext uri="{FF2B5EF4-FFF2-40B4-BE49-F238E27FC236}">
                    <a16:creationId xmlns:a16="http://schemas.microsoft.com/office/drawing/2014/main" id="{CB32550A-0723-499E-BFE5-2547B7B3E67C}"/>
                  </a:ext>
                </a:extLst>
              </p:cNvPr>
              <p:cNvSpPr/>
              <p:nvPr/>
            </p:nvSpPr>
            <p:spPr>
              <a:xfrm>
                <a:off x="6367714" y="3919871"/>
                <a:ext cx="376015" cy="519546"/>
              </a:xfrm>
              <a:prstGeom prst="downArrow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7"/>
                <a:endParaRPr lang="en-GB" sz="2800">
                  <a:solidFill>
                    <a:srgbClr val="0A091B"/>
                  </a:solidFill>
                  <a:latin typeface="Roboto"/>
                </a:endParaRPr>
              </a:p>
            </p:txBody>
          </p:sp>
        </p:grpSp>
        <p:pic>
          <p:nvPicPr>
            <p:cNvPr id="97" name="Graphic 96" descr="Help">
              <a:extLst>
                <a:ext uri="{FF2B5EF4-FFF2-40B4-BE49-F238E27FC236}">
                  <a16:creationId xmlns:a16="http://schemas.microsoft.com/office/drawing/2014/main" id="{7A0B90E9-595E-4FA6-9973-BEEC5E4B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58871" y="2894159"/>
              <a:ext cx="1462781" cy="1462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53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</a:t>
            </a:r>
            <a:br>
              <a:rPr lang="en-US" dirty="0"/>
            </a:br>
            <a:r>
              <a:rPr lang="en-US" dirty="0"/>
              <a:t>It’s All About the Data!</a:t>
            </a:r>
            <a:endParaRPr lang="uk-UA" dirty="0"/>
          </a:p>
        </p:txBody>
      </p:sp>
      <p:pic>
        <p:nvPicPr>
          <p:cNvPr id="4" name="Graphic 3" descr="Group">
            <a:extLst>
              <a:ext uri="{FF2B5EF4-FFF2-40B4-BE49-F238E27FC236}">
                <a16:creationId xmlns:a16="http://schemas.microsoft.com/office/drawing/2014/main" id="{B01B53E2-634E-4927-80F4-85811D36D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190" y="1467998"/>
            <a:ext cx="1614055" cy="1614055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A20BD8AE-41AB-401C-B96A-0322E16B0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85" y="3586440"/>
            <a:ext cx="1112259" cy="46445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AB2D62A-4DEC-48EB-9AA7-A3BC237E4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20" y="2885219"/>
            <a:ext cx="1652160" cy="165216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2ABF100-8449-496B-8992-7434F48060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86" y="4845913"/>
            <a:ext cx="1159015" cy="104673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460B5E5-432B-43E4-AC4E-DBF2EBA08185}"/>
              </a:ext>
            </a:extLst>
          </p:cNvPr>
          <p:cNvSpPr/>
          <p:nvPr/>
        </p:nvSpPr>
        <p:spPr>
          <a:xfrm>
            <a:off x="1435694" y="2909453"/>
            <a:ext cx="376015" cy="519547"/>
          </a:xfrm>
          <a:prstGeom prst="down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GB" sz="28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7F7996C-5B13-4791-BE35-A81A29143669}"/>
              </a:ext>
            </a:extLst>
          </p:cNvPr>
          <p:cNvSpPr/>
          <p:nvPr/>
        </p:nvSpPr>
        <p:spPr>
          <a:xfrm>
            <a:off x="1432209" y="4188631"/>
            <a:ext cx="376015" cy="519547"/>
          </a:xfrm>
          <a:prstGeom prst="down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GB" sz="28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6ABB873-E581-4945-951E-53C1875CA378}"/>
              </a:ext>
            </a:extLst>
          </p:cNvPr>
          <p:cNvSpPr/>
          <p:nvPr/>
        </p:nvSpPr>
        <p:spPr>
          <a:xfrm rot="14223160">
            <a:off x="3017675" y="3541198"/>
            <a:ext cx="376015" cy="1992364"/>
          </a:xfrm>
          <a:prstGeom prst="down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GB" sz="28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226C53-F210-4873-8D9C-625A60C918B6}"/>
              </a:ext>
            </a:extLst>
          </p:cNvPr>
          <p:cNvSpPr/>
          <p:nvPr/>
        </p:nvSpPr>
        <p:spPr>
          <a:xfrm rot="16200000">
            <a:off x="6352162" y="2653629"/>
            <a:ext cx="376015" cy="1992364"/>
          </a:xfrm>
          <a:prstGeom prst="down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en-GB" sz="2800">
              <a:solidFill>
                <a:srgbClr val="0A091B"/>
              </a:solidFill>
              <a:latin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CEEA5-5EF5-4356-A1CC-C29B15386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057" y="1540316"/>
            <a:ext cx="4396937" cy="43523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C3A4CE-B12D-46A6-B324-8824E2B26E53}"/>
              </a:ext>
            </a:extLst>
          </p:cNvPr>
          <p:cNvSpPr txBox="1"/>
          <p:nvPr/>
        </p:nvSpPr>
        <p:spPr>
          <a:xfrm>
            <a:off x="5191805" y="2020341"/>
            <a:ext cx="2410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GB" sz="2000" dirty="0">
                <a:solidFill>
                  <a:srgbClr val="858591"/>
                </a:solidFill>
                <a:latin typeface="Roboto"/>
              </a:rPr>
              <a:t>Brings back Kubernetes Objects &amp; Configuration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EBEAD2-340A-4C7D-8477-0A2966DF8F87}"/>
              </a:ext>
            </a:extLst>
          </p:cNvPr>
          <p:cNvGrpSpPr/>
          <p:nvPr/>
        </p:nvGrpSpPr>
        <p:grpSpPr>
          <a:xfrm>
            <a:off x="5308103" y="3955842"/>
            <a:ext cx="4388808" cy="1409175"/>
            <a:chOff x="5308102" y="3955841"/>
            <a:chExt cx="4388808" cy="1409174"/>
          </a:xfrm>
        </p:grpSpPr>
        <p:pic>
          <p:nvPicPr>
            <p:cNvPr id="25" name="Graphic 24" descr="Close">
              <a:extLst>
                <a:ext uri="{FF2B5EF4-FFF2-40B4-BE49-F238E27FC236}">
                  <a16:creationId xmlns:a16="http://schemas.microsoft.com/office/drawing/2014/main" id="{7B09AF3B-CC94-4CD3-A310-696C74DC0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82510" y="445061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E30B8-A32E-4FD5-B0C9-DECD62DFB620}"/>
                </a:ext>
              </a:extLst>
            </p:cNvPr>
            <p:cNvSpPr txBox="1"/>
            <p:nvPr/>
          </p:nvSpPr>
          <p:spPr>
            <a:xfrm>
              <a:off x="5308102" y="3955841"/>
              <a:ext cx="24105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GB" sz="2000" dirty="0">
                  <a:solidFill>
                    <a:srgbClr val="FF0000"/>
                  </a:solidFill>
                  <a:latin typeface="Roboto"/>
                </a:rPr>
                <a:t>Persistent data is not captured in version control!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173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</a:t>
            </a:r>
            <a:br>
              <a:rPr lang="en-US" dirty="0"/>
            </a:br>
            <a:r>
              <a:rPr lang="en-US" dirty="0"/>
              <a:t>It’s All About the Data!</a:t>
            </a:r>
            <a:endParaRPr lang="uk-U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E45273-D7FE-4504-B32B-AD5DB142B2D2}"/>
              </a:ext>
            </a:extLst>
          </p:cNvPr>
          <p:cNvGrpSpPr/>
          <p:nvPr/>
        </p:nvGrpSpPr>
        <p:grpSpPr>
          <a:xfrm>
            <a:off x="5522739" y="969134"/>
            <a:ext cx="1324405" cy="5278659"/>
            <a:chOff x="5839666" y="808616"/>
            <a:chExt cx="1324405" cy="52786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F66AEC-833E-4126-8824-FA6A35A04874}"/>
                </a:ext>
              </a:extLst>
            </p:cNvPr>
            <p:cNvGrpSpPr/>
            <p:nvPr/>
          </p:nvGrpSpPr>
          <p:grpSpPr>
            <a:xfrm>
              <a:off x="5948675" y="2870740"/>
              <a:ext cx="1215396" cy="3216536"/>
              <a:chOff x="5745526" y="3288486"/>
              <a:chExt cx="1215396" cy="321653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88F937E-57E5-4297-BA32-6F319908C1F1}"/>
                  </a:ext>
                </a:extLst>
              </p:cNvPr>
              <p:cNvGrpSpPr/>
              <p:nvPr/>
            </p:nvGrpSpPr>
            <p:grpSpPr>
              <a:xfrm>
                <a:off x="5745526" y="5074130"/>
                <a:ext cx="1215396" cy="1430892"/>
                <a:chOff x="5745526" y="5074130"/>
                <a:chExt cx="1215396" cy="1430892"/>
              </a:xfrm>
            </p:grpSpPr>
            <p:pic>
              <p:nvPicPr>
                <p:cNvPr id="22" name="Shape 373" descr="Persistent-Disk_256px.png">
                  <a:extLst>
                    <a:ext uri="{FF2B5EF4-FFF2-40B4-BE49-F238E27FC236}">
                      <a16:creationId xmlns:a16="http://schemas.microsoft.com/office/drawing/2014/main" id="{2BD18B54-95B9-451E-A487-861B72B08E0B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3">
                  <a:alphaModFix/>
                </a:blip>
                <a:srcRect t="5092" b="5092"/>
                <a:stretch/>
              </p:blipFill>
              <p:spPr>
                <a:xfrm>
                  <a:off x="5961275" y="5074130"/>
                  <a:ext cx="783896" cy="7040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C8BADFD-B061-4975-94B6-07E4A704C077}"/>
                    </a:ext>
                  </a:extLst>
                </p:cNvPr>
                <p:cNvSpPr txBox="1"/>
                <p:nvPr/>
              </p:nvSpPr>
              <p:spPr>
                <a:xfrm>
                  <a:off x="5745526" y="5797136"/>
                  <a:ext cx="121539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377"/>
                  <a:r>
                    <a:rPr lang="en-US" sz="2000" dirty="0">
                      <a:solidFill>
                        <a:srgbClr val="F2F2F5">
                          <a:lumMod val="75000"/>
                        </a:srgbClr>
                      </a:solidFill>
                      <a:latin typeface="Roboto Condensed"/>
                    </a:rPr>
                    <a:t>Persistent</a:t>
                  </a:r>
                  <a:br>
                    <a:rPr lang="en-US" sz="2000" dirty="0">
                      <a:solidFill>
                        <a:srgbClr val="F2F2F5">
                          <a:lumMod val="75000"/>
                        </a:srgbClr>
                      </a:solidFill>
                      <a:latin typeface="Roboto Condensed"/>
                    </a:rPr>
                  </a:br>
                  <a:r>
                    <a:rPr lang="en-US" sz="2000" dirty="0">
                      <a:solidFill>
                        <a:srgbClr val="F2F2F5">
                          <a:lumMod val="75000"/>
                        </a:srgbClr>
                      </a:solidFill>
                      <a:latin typeface="Roboto Condensed"/>
                    </a:rPr>
                    <a:t>Volume</a:t>
                  </a:r>
                </a:p>
              </p:txBody>
            </p:sp>
          </p:grp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D95BC821-B71A-4540-87E7-48965789C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3805" y="3288486"/>
                <a:ext cx="920030" cy="904214"/>
              </a:xfrm>
              <a:prstGeom prst="rect">
                <a:avLst/>
              </a:prstGeom>
            </p:spPr>
          </p:pic>
        </p:grpSp>
        <p:pic>
          <p:nvPicPr>
            <p:cNvPr id="17" name="Graphic 16" descr="Group of people">
              <a:extLst>
                <a:ext uri="{FF2B5EF4-FFF2-40B4-BE49-F238E27FC236}">
                  <a16:creationId xmlns:a16="http://schemas.microsoft.com/office/drawing/2014/main" id="{71FA91C9-7E05-4343-BBBE-E692F8BF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9666" y="808616"/>
              <a:ext cx="1139968" cy="1139968"/>
            </a:xfrm>
            <a:prstGeom prst="rect">
              <a:avLst/>
            </a:prstGeom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4BDBEF7-0A29-41B9-9B1A-53D8C30581D8}"/>
                </a:ext>
              </a:extLst>
            </p:cNvPr>
            <p:cNvSpPr/>
            <p:nvPr/>
          </p:nvSpPr>
          <p:spPr>
            <a:xfrm>
              <a:off x="6321405" y="2139761"/>
              <a:ext cx="376015" cy="519546"/>
            </a:xfrm>
            <a:prstGeom prst="downArrow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GB" sz="2800">
                <a:solidFill>
                  <a:srgbClr val="0A091B"/>
                </a:solidFill>
                <a:latin typeface="Roboto"/>
              </a:endParaRP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5AB6AD01-B9DF-4AB1-A763-1240C802FE91}"/>
                </a:ext>
              </a:extLst>
            </p:cNvPr>
            <p:cNvSpPr/>
            <p:nvPr/>
          </p:nvSpPr>
          <p:spPr>
            <a:xfrm>
              <a:off x="6367714" y="3919871"/>
              <a:ext cx="376015" cy="519546"/>
            </a:xfrm>
            <a:prstGeom prst="downArrow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/>
              <a:endParaRPr lang="en-GB" sz="2800">
                <a:solidFill>
                  <a:srgbClr val="0A091B"/>
                </a:solidFill>
                <a:latin typeface="Roboto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9AD76C4-A0BE-40A9-8DB2-C15760E54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394" y="4741949"/>
            <a:ext cx="1743607" cy="15058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7341F3-3C79-47C8-8395-B6B45E6AE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284327" y="4906794"/>
            <a:ext cx="371888" cy="52430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9192F80-5606-4370-A0D6-15E17A918698}"/>
              </a:ext>
            </a:extLst>
          </p:cNvPr>
          <p:cNvGrpSpPr/>
          <p:nvPr/>
        </p:nvGrpSpPr>
        <p:grpSpPr>
          <a:xfrm>
            <a:off x="10555481" y="2656118"/>
            <a:ext cx="753787" cy="3591671"/>
            <a:chOff x="15391491" y="5941677"/>
            <a:chExt cx="753786" cy="3591670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16ECE70-0B19-4EC1-BDF5-B94BAB5B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438473" y="6844740"/>
              <a:ext cx="659822" cy="860637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1A715D5-6E13-41DD-A9B2-2CD190E8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458601" y="8902399"/>
              <a:ext cx="630948" cy="6309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0EA46C0-EFC8-4E1D-BCF7-7AC50946B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1491" y="7926995"/>
              <a:ext cx="753786" cy="75378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5D99F63-0CA6-40C7-B0B9-3D3E2E6B7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430477" y="5941677"/>
              <a:ext cx="675813" cy="68144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43B55DD-3D1F-45B4-BE0B-897EF827F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638145" y="4906795"/>
            <a:ext cx="371888" cy="52430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7B9EED3-69B1-4B87-B827-1FEC8F42C33A}"/>
              </a:ext>
            </a:extLst>
          </p:cNvPr>
          <p:cNvSpPr/>
          <p:nvPr/>
        </p:nvSpPr>
        <p:spPr>
          <a:xfrm>
            <a:off x="360269" y="1636721"/>
            <a:ext cx="46343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GB" sz="1800" dirty="0">
                <a:solidFill>
                  <a:srgbClr val="0A091B"/>
                </a:solidFill>
                <a:latin typeface="Roboto"/>
              </a:rPr>
              <a:t>Any </a:t>
            </a:r>
            <a:r>
              <a:rPr lang="en-GB" sz="1800" b="1" dirty="0">
                <a:solidFill>
                  <a:srgbClr val="0A091B"/>
                </a:solidFill>
                <a:latin typeface="Roboto"/>
              </a:rPr>
              <a:t>persistent data or volumes used by applications are not captured in version control</a:t>
            </a:r>
          </a:p>
          <a:p>
            <a:pPr defTabSz="914377"/>
            <a:endParaRPr lang="en-GB" sz="1800" b="1" dirty="0">
              <a:solidFill>
                <a:srgbClr val="0A091B"/>
              </a:solidFill>
              <a:latin typeface="Roboto"/>
            </a:endParaRPr>
          </a:p>
          <a:p>
            <a:pPr defTabSz="914377"/>
            <a:r>
              <a:rPr lang="en-GB" sz="1800" dirty="0">
                <a:solidFill>
                  <a:srgbClr val="0A091B"/>
                </a:solidFill>
                <a:latin typeface="Roboto"/>
              </a:rPr>
              <a:t>Example: any stateful service, such as a relational database or NoSQL system</a:t>
            </a:r>
          </a:p>
          <a:p>
            <a:pPr defTabSz="914377"/>
            <a:endParaRPr lang="en-GB" sz="1800" dirty="0">
              <a:solidFill>
                <a:srgbClr val="0A091B"/>
              </a:solidFill>
              <a:latin typeface="Roboto"/>
            </a:endParaRPr>
          </a:p>
          <a:p>
            <a:pPr defTabSz="914377"/>
            <a:r>
              <a:rPr lang="en-GB" sz="1800" dirty="0">
                <a:solidFill>
                  <a:srgbClr val="0A091B"/>
                </a:solidFill>
                <a:latin typeface="Roboto"/>
              </a:rPr>
              <a:t>Requires the entire application stack including the </a:t>
            </a:r>
            <a:r>
              <a:rPr lang="en-GB" sz="1800" b="1" dirty="0">
                <a:solidFill>
                  <a:srgbClr val="0A091B"/>
                </a:solidFill>
                <a:latin typeface="Roboto"/>
              </a:rPr>
              <a:t>data</a:t>
            </a:r>
            <a:r>
              <a:rPr lang="en-GB" sz="1800" dirty="0">
                <a:solidFill>
                  <a:srgbClr val="0A091B"/>
                </a:solidFill>
                <a:latin typeface="Roboto"/>
              </a:rPr>
              <a:t>!</a:t>
            </a:r>
          </a:p>
          <a:p>
            <a:pPr defTabSz="914377"/>
            <a:endParaRPr lang="en-GB" sz="1800" dirty="0">
              <a:solidFill>
                <a:srgbClr val="0A091B"/>
              </a:solidFill>
              <a:latin typeface="Roboto"/>
            </a:endParaRPr>
          </a:p>
          <a:p>
            <a:pPr defTabSz="914377"/>
            <a:r>
              <a:rPr lang="en-GB" sz="1800" b="1" dirty="0">
                <a:solidFill>
                  <a:srgbClr val="0A091B"/>
                </a:solidFill>
                <a:latin typeface="Roboto"/>
              </a:rPr>
              <a:t>Data</a:t>
            </a:r>
            <a:r>
              <a:rPr lang="en-GB" sz="1800" dirty="0">
                <a:solidFill>
                  <a:srgbClr val="0A091B"/>
                </a:solidFill>
                <a:latin typeface="Roboto"/>
              </a:rPr>
              <a:t>, and the dependencies of the stack on the </a:t>
            </a:r>
            <a:r>
              <a:rPr lang="en-GB" sz="1800" b="1" dirty="0">
                <a:solidFill>
                  <a:srgbClr val="0A091B"/>
                </a:solidFill>
                <a:latin typeface="Roboto"/>
              </a:rPr>
              <a:t>data</a:t>
            </a:r>
            <a:r>
              <a:rPr lang="en-GB" sz="1800" dirty="0">
                <a:solidFill>
                  <a:srgbClr val="0A091B"/>
                </a:solidFill>
                <a:latin typeface="Roboto"/>
              </a:rPr>
              <a:t> be discovered, tracked, and captured.</a:t>
            </a:r>
          </a:p>
        </p:txBody>
      </p:sp>
    </p:spTree>
    <p:extLst>
      <p:ext uri="{BB962C8B-B14F-4D97-AF65-F5344CB8AC3E}">
        <p14:creationId xmlns:p14="http://schemas.microsoft.com/office/powerpoint/2010/main" val="210367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2F3F-EB95-7F89-A99C-67099638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538609"/>
          </a:xfr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900" dirty="0">
                <a:ea typeface="Roboto Condensed"/>
                <a:cs typeface="Roboto"/>
              </a:rPr>
              <a:t>Additional after this morning sessions!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38A04-7861-C454-A457-25D1ABD8B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985982"/>
            <a:ext cx="10303933" cy="4368800"/>
          </a:xfrm>
        </p:spPr>
        <p:txBody>
          <a:bodyPr lIns="91440" tIns="45720" rIns="91440" bIns="45720" anchor="t"/>
          <a:lstStyle/>
          <a:p>
            <a:r>
              <a:rPr lang="en-US" sz="2100" dirty="0">
                <a:ea typeface="Tahoma"/>
                <a:cs typeface="Tahoma"/>
              </a:rPr>
              <a:t>Victor says no databases in Kubernetes.... bang goes my demo! </a:t>
            </a:r>
            <a:endParaRPr lang="en-US" sz="2100">
              <a:ea typeface="Tahoma"/>
              <a:cs typeface="Tahoma"/>
            </a:endParaRPr>
          </a:p>
          <a:p>
            <a:endParaRPr lang="en-US" sz="2100" dirty="0">
              <a:ea typeface="Tahoma"/>
              <a:cs typeface="Tahoma"/>
            </a:endParaRPr>
          </a:p>
          <a:p>
            <a:r>
              <a:rPr lang="en-US" sz="2100" dirty="0">
                <a:ea typeface="Tahoma"/>
                <a:cs typeface="Tahoma"/>
              </a:rPr>
              <a:t>This walkthrough would also work with AWS RDS using a Kanister Blueprint* </a:t>
            </a:r>
          </a:p>
          <a:p>
            <a:endParaRPr lang="en-US" sz="2100" dirty="0">
              <a:ea typeface="Tahoma"/>
              <a:cs typeface="Tahoma"/>
            </a:endParaRPr>
          </a:p>
          <a:p>
            <a:r>
              <a:rPr lang="en-US" sz="2100" dirty="0">
                <a:ea typeface="Tahoma"/>
                <a:cs typeface="Tahoma"/>
              </a:rPr>
              <a:t>I am using </a:t>
            </a:r>
            <a:r>
              <a:rPr lang="en-US" sz="2100" dirty="0" err="1">
                <a:ea typeface="Tahoma"/>
                <a:cs typeface="Tahoma"/>
              </a:rPr>
              <a:t>ArgoCD</a:t>
            </a:r>
            <a:r>
              <a:rPr lang="en-US" sz="2100" dirty="0">
                <a:ea typeface="Tahoma"/>
                <a:cs typeface="Tahoma"/>
              </a:rPr>
              <a:t> because Victor used Flux and I like to be fair but anything with the ability to run pre sync and waves (naming might be different) </a:t>
            </a:r>
          </a:p>
          <a:p>
            <a:endParaRPr lang="en-US" sz="2100" dirty="0">
              <a:ea typeface="Tahoma"/>
              <a:cs typeface="Tahoma"/>
            </a:endParaRPr>
          </a:p>
          <a:p>
            <a:r>
              <a:rPr lang="en-US" sz="2100" dirty="0">
                <a:ea typeface="Tahoma"/>
                <a:cs typeface="Tahoma"/>
              </a:rPr>
              <a:t>The goal of the demo: </a:t>
            </a:r>
          </a:p>
          <a:p>
            <a:endParaRPr lang="en-US" sz="2100" dirty="0">
              <a:ea typeface="Tahoma"/>
              <a:cs typeface="Tahoma"/>
            </a:endParaRPr>
          </a:p>
          <a:p>
            <a:r>
              <a:rPr lang="en-US" sz="2100" dirty="0">
                <a:ea typeface="Tahoma"/>
                <a:cs typeface="Tahoma"/>
              </a:rPr>
              <a:t>As we release a new change to our application, I want to make sure we have a good copy of our data before the change is deployed! </a:t>
            </a:r>
            <a:endParaRPr lang="en-US" sz="2100">
              <a:ea typeface="Tahoma"/>
              <a:cs typeface="Tahom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9C752-183D-F9AE-87F0-9F9B1E1781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6300" y="6048375"/>
            <a:ext cx="1155700" cy="6667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7565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399CE1-8DE0-CA0B-5398-76BA53BBCC7D}"/>
              </a:ext>
            </a:extLst>
          </p:cNvPr>
          <p:cNvSpPr/>
          <p:nvPr/>
        </p:nvSpPr>
        <p:spPr>
          <a:xfrm>
            <a:off x="2287952" y="846164"/>
            <a:ext cx="8191492" cy="5165672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A8FEB2C-9528-F6EF-2D92-A2289EF1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161" y="1981520"/>
            <a:ext cx="946643" cy="946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B123B7-D4D9-1EE7-8E5D-798EAE16E041}"/>
              </a:ext>
            </a:extLst>
          </p:cNvPr>
          <p:cNvSpPr/>
          <p:nvPr/>
        </p:nvSpPr>
        <p:spPr>
          <a:xfrm>
            <a:off x="6156641" y="1664099"/>
            <a:ext cx="3676290" cy="3619460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A59CD-B230-35ED-6D19-70DDE2157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35" y="429400"/>
            <a:ext cx="1307190" cy="1267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9E8D25-447B-F466-C78A-6E7931D4491D}"/>
              </a:ext>
            </a:extLst>
          </p:cNvPr>
          <p:cNvSpPr txBox="1"/>
          <p:nvPr/>
        </p:nvSpPr>
        <p:spPr>
          <a:xfrm>
            <a:off x="3296222" y="1392900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kasten-io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014E8-1144-1662-FE47-284BEDC09078}"/>
              </a:ext>
            </a:extLst>
          </p:cNvPr>
          <p:cNvSpPr txBox="1"/>
          <p:nvPr/>
        </p:nvSpPr>
        <p:spPr>
          <a:xfrm>
            <a:off x="6436179" y="1363265"/>
            <a:ext cx="3214847" cy="385592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stock-demo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F86495A-C99F-B527-93FD-B1BC9E8C308A}"/>
              </a:ext>
            </a:extLst>
          </p:cNvPr>
          <p:cNvSpPr/>
          <p:nvPr/>
        </p:nvSpPr>
        <p:spPr>
          <a:xfrm>
            <a:off x="2989056" y="1689066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3" name="Рисунок 69">
            <a:extLst>
              <a:ext uri="{FF2B5EF4-FFF2-40B4-BE49-F238E27FC236}">
                <a16:creationId xmlns:a16="http://schemas.microsoft.com/office/drawing/2014/main" id="{85273987-B7BF-9261-BAFF-DD99D58CE8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6992" t="48412" r="46992" b="48412"/>
          <a:stretch/>
        </p:blipFill>
        <p:spPr>
          <a:xfrm>
            <a:off x="647870" y="1909327"/>
            <a:ext cx="1155510" cy="863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6EDE1-9307-DB8C-F95D-8C03F6394F49}"/>
              </a:ext>
            </a:extLst>
          </p:cNvPr>
          <p:cNvSpPr txBox="1"/>
          <p:nvPr/>
        </p:nvSpPr>
        <p:spPr>
          <a:xfrm>
            <a:off x="558333" y="2747871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Remote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B3EB-6291-014B-998D-A867EF5F9133}"/>
              </a:ext>
            </a:extLst>
          </p:cNvPr>
          <p:cNvSpPr txBox="1"/>
          <p:nvPr/>
        </p:nvSpPr>
        <p:spPr>
          <a:xfrm>
            <a:off x="3297376" y="3455841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 err="1">
                <a:solidFill>
                  <a:srgbClr val="37A2DE"/>
                </a:solidFill>
                <a:latin typeface="Tahoma"/>
              </a:rPr>
              <a:t>argocd</a:t>
            </a:r>
            <a:endParaRPr lang="en-US" sz="1599" dirty="0">
              <a:solidFill>
                <a:srgbClr val="37A2DE"/>
              </a:solidFill>
              <a:latin typeface="Tahom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EB80BA-BE3F-3738-AD9F-3741634CAF7A}"/>
              </a:ext>
            </a:extLst>
          </p:cNvPr>
          <p:cNvSpPr/>
          <p:nvPr/>
        </p:nvSpPr>
        <p:spPr>
          <a:xfrm>
            <a:off x="2990210" y="3752007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26" name="Picture 2" descr="CNCF Branding | Argo">
            <a:extLst>
              <a:ext uri="{FF2B5EF4-FFF2-40B4-BE49-F238E27FC236}">
                <a16:creationId xmlns:a16="http://schemas.microsoft.com/office/drawing/2014/main" id="{A8FAC5DF-0717-960D-D345-D4D62080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92" y="3854225"/>
            <a:ext cx="932841" cy="13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E29811-7B43-32AD-C002-F305076EC8B5}"/>
              </a:ext>
            </a:extLst>
          </p:cNvPr>
          <p:cNvSpPr/>
          <p:nvPr/>
        </p:nvSpPr>
        <p:spPr>
          <a:xfrm>
            <a:off x="7265385" y="2213875"/>
            <a:ext cx="1469771" cy="1487863"/>
          </a:xfrm>
          <a:prstGeom prst="roundRect">
            <a:avLst/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9" name="Picture 18" descr="A logo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601AB0FA-FA72-FCC1-A988-3A50F4F83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472" y="2469752"/>
            <a:ext cx="1007595" cy="976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0FA21-66BA-66C5-5E32-CD97172F5C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8248" y="3980444"/>
            <a:ext cx="1093076" cy="1058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564903C1-19B6-AF9B-ECF6-FB162C722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38" y="3854225"/>
            <a:ext cx="1366059" cy="1366059"/>
          </a:xfrm>
          <a:prstGeom prst="rect">
            <a:avLst/>
          </a:prstGeom>
        </p:spPr>
      </p:pic>
      <p:pic>
        <p:nvPicPr>
          <p:cNvPr id="34" name="Picture 33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E789FD6B-C8B7-056B-1068-96CBAA01F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3705" y="2534146"/>
            <a:ext cx="874652" cy="8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20">
            <a:extLst>
              <a:ext uri="{FF2B5EF4-FFF2-40B4-BE49-F238E27FC236}">
                <a16:creationId xmlns:a16="http://schemas.microsoft.com/office/drawing/2014/main" id="{80DD48DC-07D8-3064-0688-6FA8745B6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21" y="2359759"/>
            <a:ext cx="578967" cy="10217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6D761F-7D2C-B9D2-AB20-88993C29E063}"/>
              </a:ext>
            </a:extLst>
          </p:cNvPr>
          <p:cNvSpPr txBox="1"/>
          <p:nvPr/>
        </p:nvSpPr>
        <p:spPr>
          <a:xfrm>
            <a:off x="10631412" y="3467985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User</a:t>
            </a:r>
          </a:p>
        </p:txBody>
      </p:sp>
      <p:pic>
        <p:nvPicPr>
          <p:cNvPr id="4" name="Picture 3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5393046B-EEDF-ED0A-375C-1EB045C4B7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9073" y="1810573"/>
            <a:ext cx="832620" cy="806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1175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399CE1-8DE0-CA0B-5398-76BA53BBCC7D}"/>
              </a:ext>
            </a:extLst>
          </p:cNvPr>
          <p:cNvSpPr/>
          <p:nvPr/>
        </p:nvSpPr>
        <p:spPr>
          <a:xfrm>
            <a:off x="2287952" y="846164"/>
            <a:ext cx="8191492" cy="5165672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A8FEB2C-9528-F6EF-2D92-A2289EF14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9161" y="1981520"/>
            <a:ext cx="946643" cy="946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B123B7-D4D9-1EE7-8E5D-798EAE16E041}"/>
              </a:ext>
            </a:extLst>
          </p:cNvPr>
          <p:cNvSpPr/>
          <p:nvPr/>
        </p:nvSpPr>
        <p:spPr>
          <a:xfrm>
            <a:off x="6156641" y="1664099"/>
            <a:ext cx="3676290" cy="3619460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0A59CD-B230-35ED-6D19-70DDE2157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35" y="429400"/>
            <a:ext cx="1307190" cy="1267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9E8D25-447B-F466-C78A-6E7931D4491D}"/>
              </a:ext>
            </a:extLst>
          </p:cNvPr>
          <p:cNvSpPr txBox="1"/>
          <p:nvPr/>
        </p:nvSpPr>
        <p:spPr>
          <a:xfrm>
            <a:off x="3296222" y="1392900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kasten-io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014E8-1144-1662-FE47-284BEDC09078}"/>
              </a:ext>
            </a:extLst>
          </p:cNvPr>
          <p:cNvSpPr txBox="1"/>
          <p:nvPr/>
        </p:nvSpPr>
        <p:spPr>
          <a:xfrm>
            <a:off x="6436179" y="1363265"/>
            <a:ext cx="3214847" cy="385592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 err="1">
                <a:solidFill>
                  <a:srgbClr val="37A2DE"/>
                </a:solidFill>
                <a:latin typeface="Tahoma"/>
              </a:rPr>
              <a:t>mysql</a:t>
            </a:r>
            <a:endParaRPr lang="en-US" sz="1599" dirty="0">
              <a:solidFill>
                <a:srgbClr val="37A2DE"/>
              </a:solidFill>
              <a:latin typeface="Tahoma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F86495A-C99F-B527-93FD-B1BC9E8C308A}"/>
              </a:ext>
            </a:extLst>
          </p:cNvPr>
          <p:cNvSpPr/>
          <p:nvPr/>
        </p:nvSpPr>
        <p:spPr>
          <a:xfrm>
            <a:off x="2989056" y="1689066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3" name="Рисунок 69">
            <a:extLst>
              <a:ext uri="{FF2B5EF4-FFF2-40B4-BE49-F238E27FC236}">
                <a16:creationId xmlns:a16="http://schemas.microsoft.com/office/drawing/2014/main" id="{85273987-B7BF-9261-BAFF-DD99D58CE8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6992" t="48412" r="46992" b="48412"/>
          <a:stretch/>
        </p:blipFill>
        <p:spPr>
          <a:xfrm>
            <a:off x="647870" y="1909327"/>
            <a:ext cx="1155510" cy="863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6EDE1-9307-DB8C-F95D-8C03F6394F49}"/>
              </a:ext>
            </a:extLst>
          </p:cNvPr>
          <p:cNvSpPr txBox="1"/>
          <p:nvPr/>
        </p:nvSpPr>
        <p:spPr>
          <a:xfrm>
            <a:off x="558333" y="2747871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Remote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B3EB-6291-014B-998D-A867EF5F9133}"/>
              </a:ext>
            </a:extLst>
          </p:cNvPr>
          <p:cNvSpPr txBox="1"/>
          <p:nvPr/>
        </p:nvSpPr>
        <p:spPr>
          <a:xfrm>
            <a:off x="3297376" y="3455841"/>
            <a:ext cx="1334583" cy="16316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 err="1">
                <a:solidFill>
                  <a:srgbClr val="37A2DE"/>
                </a:solidFill>
                <a:latin typeface="Tahoma"/>
              </a:rPr>
              <a:t>argocd</a:t>
            </a:r>
            <a:endParaRPr lang="en-US" sz="1599" dirty="0">
              <a:solidFill>
                <a:srgbClr val="37A2DE"/>
              </a:solidFill>
              <a:latin typeface="Tahom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EB80BA-BE3F-3738-AD9F-3741634CAF7A}"/>
              </a:ext>
            </a:extLst>
          </p:cNvPr>
          <p:cNvSpPr/>
          <p:nvPr/>
        </p:nvSpPr>
        <p:spPr>
          <a:xfrm>
            <a:off x="2990210" y="3752007"/>
            <a:ext cx="1948915" cy="1531552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026" name="Picture 2" descr="CNCF Branding | Argo">
            <a:extLst>
              <a:ext uri="{FF2B5EF4-FFF2-40B4-BE49-F238E27FC236}">
                <a16:creationId xmlns:a16="http://schemas.microsoft.com/office/drawing/2014/main" id="{A8FAC5DF-0717-960D-D345-D4D62080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92" y="3854225"/>
            <a:ext cx="932841" cy="136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E29811-7B43-32AD-C002-F305076EC8B5}"/>
              </a:ext>
            </a:extLst>
          </p:cNvPr>
          <p:cNvSpPr/>
          <p:nvPr/>
        </p:nvSpPr>
        <p:spPr>
          <a:xfrm>
            <a:off x="7265385" y="2213875"/>
            <a:ext cx="1469771" cy="1487863"/>
          </a:xfrm>
          <a:prstGeom prst="roundRect">
            <a:avLst/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118C64F-C51F-C5E9-0050-ECEEA589E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9959" y="1838707"/>
            <a:ext cx="848613" cy="822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logo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601AB0FA-FA72-FCC1-A988-3A50F4F83F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6472" y="2469752"/>
            <a:ext cx="1007595" cy="976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0FA21-66BA-66C5-5E32-CD97172F5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248" y="3980444"/>
            <a:ext cx="1093076" cy="1058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564903C1-19B6-AF9B-ECF6-FB162C7221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738" y="3854225"/>
            <a:ext cx="1366059" cy="1366059"/>
          </a:xfrm>
          <a:prstGeom prst="rect">
            <a:avLst/>
          </a:prstGeom>
        </p:spPr>
      </p:pic>
      <p:pic>
        <p:nvPicPr>
          <p:cNvPr id="34" name="Picture 33" descr="A picture containing text, sign, stop, outdoor&#10;&#10;Description automatically generated">
            <a:extLst>
              <a:ext uri="{FF2B5EF4-FFF2-40B4-BE49-F238E27FC236}">
                <a16:creationId xmlns:a16="http://schemas.microsoft.com/office/drawing/2014/main" id="{E789FD6B-C8B7-056B-1068-96CBAA01F7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3705" y="2534146"/>
            <a:ext cx="874652" cy="8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20">
            <a:extLst>
              <a:ext uri="{FF2B5EF4-FFF2-40B4-BE49-F238E27FC236}">
                <a16:creationId xmlns:a16="http://schemas.microsoft.com/office/drawing/2014/main" id="{80DD48DC-07D8-3064-0688-6FA8745B6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09221" y="2359759"/>
            <a:ext cx="578967" cy="10217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6D761F-7D2C-B9D2-AB20-88993C29E063}"/>
              </a:ext>
            </a:extLst>
          </p:cNvPr>
          <p:cNvSpPr txBox="1"/>
          <p:nvPr/>
        </p:nvSpPr>
        <p:spPr>
          <a:xfrm>
            <a:off x="10631412" y="3467985"/>
            <a:ext cx="1334583" cy="222431"/>
          </a:xfrm>
          <a:prstGeom prst="rect">
            <a:avLst/>
          </a:prstGeom>
          <a:noFill/>
        </p:spPr>
        <p:txBody>
          <a:bodyPr wrap="square" lIns="121807" tIns="0" rIns="121807" bIns="0" rtlCol="0" anchor="t" anchorCtr="0">
            <a:noAutofit/>
          </a:bodyPr>
          <a:lstStyle/>
          <a:p>
            <a:pPr algn="ctr" defTabSz="913737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</a:pPr>
            <a:r>
              <a:rPr lang="en-US" sz="1599" dirty="0">
                <a:solidFill>
                  <a:srgbClr val="37A2DE"/>
                </a:solidFill>
                <a:latin typeface="Tahoma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0585738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RIGHT THEME slides (secondary)">
  <a:themeElements>
    <a:clrScheme name="Kasten Colors 2022 v7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4C5BDC"/>
      </a:accent1>
      <a:accent2>
        <a:srgbClr val="37A2DE"/>
      </a:accent2>
      <a:accent3>
        <a:srgbClr val="A3D9FF"/>
      </a:accent3>
      <a:accent4>
        <a:srgbClr val="BCD500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0" rIns="91440" bIns="0" rtlCol="0" anchor="t" anchorCtr="0">
        <a:noAutofit/>
      </a:bodyPr>
      <a:lstStyle>
        <a:defPPr marL="137160" indent="-137160" algn="l">
          <a:lnSpc>
            <a:spcPct val="90000"/>
          </a:lnSpc>
          <a:spcBef>
            <a:spcPts val="300"/>
          </a:spcBef>
          <a:spcAft>
            <a:spcPts val="300"/>
          </a:spcAft>
          <a:buClr>
            <a:schemeClr val="accent4"/>
          </a:buClr>
          <a:buFont typeface="Arial" panose="020B0604020202020204" pitchFamily="34" charset="0"/>
          <a:buChar char="•"/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2A668911-AB88-2B45-90B0-A9E7E7491F69}"/>
    </a:ext>
  </a:extLst>
</a:theme>
</file>

<file path=ppt/theme/theme2.xml><?xml version="1.0" encoding="utf-8"?>
<a:theme xmlns:a="http://schemas.openxmlformats.org/drawingml/2006/main" name="Key slides">
  <a:themeElements>
    <a:clrScheme name="KASTEN COLOR THEME New AUG2022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2437FF"/>
      </a:accent1>
      <a:accent2>
        <a:srgbClr val="BCD500"/>
      </a:accent2>
      <a:accent3>
        <a:srgbClr val="159E97"/>
      </a:accent3>
      <a:accent4>
        <a:srgbClr val="37A2DE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767C5AA6-1507-4F43-BBA9-1EC383BE015E}"/>
    </a:ext>
  </a:extLst>
</a:theme>
</file>

<file path=ppt/theme/theme3.xml><?xml version="1.0" encoding="utf-8"?>
<a:theme xmlns:a="http://schemas.openxmlformats.org/drawingml/2006/main" name="Key slides">
  <a:themeElements>
    <a:clrScheme name="Kasten Colors 2022 v7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4C5BDC"/>
      </a:accent1>
      <a:accent2>
        <a:srgbClr val="37A2DE"/>
      </a:accent2>
      <a:accent3>
        <a:srgbClr val="A3D9FF"/>
      </a:accent3>
      <a:accent4>
        <a:srgbClr val="BCD500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767C5AA6-1507-4F43-BBA9-1EC383BE015E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Zilla.potx" id="{849AA742-A58B-41D0-B169-D37FA8917BAC}" vid="{E731FABA-8D90-4318-9791-56942508100A}"/>
    </a:ext>
  </a:extLst>
</a:theme>
</file>

<file path=ppt/theme/theme5.xml><?xml version="1.0" encoding="utf-8"?>
<a:theme xmlns:a="http://schemas.openxmlformats.org/drawingml/2006/main" name="SLIDES WITH IMAGES">
  <a:themeElements>
    <a:clrScheme name="SIMPLICITY - Cool Ic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62ACC9"/>
      </a:accent1>
      <a:accent2>
        <a:srgbClr val="C0C0C8"/>
      </a:accent2>
      <a:accent3>
        <a:srgbClr val="62ACC9"/>
      </a:accent3>
      <a:accent4>
        <a:srgbClr val="62ACC9"/>
      </a:accent4>
      <a:accent5>
        <a:srgbClr val="62ACC9"/>
      </a:accent5>
      <a:accent6>
        <a:srgbClr val="62ACC9"/>
      </a:accent6>
      <a:hlink>
        <a:srgbClr val="3988A6"/>
      </a:hlink>
      <a:folHlink>
        <a:srgbClr val="A0CDDE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755C8DB-3698-4BEB-88EE-9F97C11CC5EE}" vid="{22168B40-B3C1-4687-8110-0A1424F4DB52}"/>
    </a:ext>
  </a:extLst>
</a:theme>
</file>

<file path=ppt/theme/theme6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46</Words>
  <Application>Microsoft Office PowerPoint</Application>
  <PresentationFormat>Widescreen</PresentationFormat>
  <Paragraphs>38</Paragraphs>
  <Slides>16</Slides>
  <Notes>3</Notes>
  <HiddenSlides>3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BRIGHT THEME slides (secondary)</vt:lpstr>
      <vt:lpstr>Key slides</vt:lpstr>
      <vt:lpstr>Key slides</vt:lpstr>
      <vt:lpstr>1_Office Theme</vt:lpstr>
      <vt:lpstr>SLIDES WITH IMAGES</vt:lpstr>
      <vt:lpstr>PPT-mal_NIC</vt:lpstr>
      <vt:lpstr>PowerPoint Presentation</vt:lpstr>
      <vt:lpstr>Who Am I?</vt:lpstr>
      <vt:lpstr>CI / CD  Continuous Integration / Deployment / Delivery</vt:lpstr>
      <vt:lpstr>The Need for Backup Automated safety with scale</vt:lpstr>
      <vt:lpstr>Data It’s All About the Data!</vt:lpstr>
      <vt:lpstr>Data It’s All About the Data!</vt:lpstr>
      <vt:lpstr>Additional after this morning sessions!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want to follow along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Kasten K10 5.0 RBAC Demo</dc:title>
  <dc:creator>Matt Bator</dc:creator>
  <cp:lastModifiedBy>Matt Bator</cp:lastModifiedBy>
  <cp:revision>78</cp:revision>
  <dcterms:created xsi:type="dcterms:W3CDTF">2022-05-04T17:32:53Z</dcterms:created>
  <dcterms:modified xsi:type="dcterms:W3CDTF">2022-10-11T05:08:14Z</dcterms:modified>
</cp:coreProperties>
</file>